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tiff" ContentType="image/tiff"/>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321" r:id="rId2"/>
    <p:sldId id="346" r:id="rId3"/>
    <p:sldId id="322" r:id="rId4"/>
    <p:sldId id="323" r:id="rId5"/>
    <p:sldId id="324" r:id="rId6"/>
    <p:sldId id="339" r:id="rId7"/>
    <p:sldId id="325" r:id="rId8"/>
    <p:sldId id="327" r:id="rId9"/>
    <p:sldId id="331" r:id="rId10"/>
    <p:sldId id="328" r:id="rId11"/>
    <p:sldId id="329" r:id="rId12"/>
    <p:sldId id="330" r:id="rId13"/>
    <p:sldId id="341" r:id="rId14"/>
    <p:sldId id="332" r:id="rId15"/>
    <p:sldId id="333" r:id="rId16"/>
    <p:sldId id="342" r:id="rId17"/>
    <p:sldId id="334" r:id="rId18"/>
    <p:sldId id="335" r:id="rId19"/>
    <p:sldId id="336" r:id="rId20"/>
    <p:sldId id="337" r:id="rId21"/>
    <p:sldId id="338" r:id="rId22"/>
    <p:sldId id="343" r:id="rId23"/>
    <p:sldId id="344" r:id="rId24"/>
    <p:sldId id="34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ourtney Lyn Lannen" initials="CL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0" autoAdjust="0"/>
    <p:restoredTop sz="80625" autoAdjust="0"/>
  </p:normalViewPr>
  <p:slideViewPr>
    <p:cSldViewPr>
      <p:cViewPr varScale="1">
        <p:scale>
          <a:sx n="79" d="100"/>
          <a:sy n="79" d="100"/>
        </p:scale>
        <p:origin x="-880" y="-96"/>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13664"/>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commentAuthors" Target="commentAuthors.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988DA7-652E-411C-AC6B-9DECCF795181}" type="datetimeFigureOut">
              <a:rPr lang="en-US" smtClean="0"/>
              <a:pPr/>
              <a:t>12/20/12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F3F3A2-4CB2-4280-92F2-A775C7AFE2B3}" type="slidenum">
              <a:rPr lang="en-US" smtClean="0"/>
              <a:pPr/>
              <a:t>‹#›</a:t>
            </a:fld>
            <a:endParaRPr lang="en-US"/>
          </a:p>
        </p:txBody>
      </p:sp>
    </p:spTree>
    <p:extLst>
      <p:ext uri="{BB962C8B-B14F-4D97-AF65-F5344CB8AC3E}">
        <p14:creationId xmlns:p14="http://schemas.microsoft.com/office/powerpoint/2010/main" val="3506311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 of the carbon atoms go to the atmosphere. This is because the organism is doing cellular respiration. The organism</a:t>
            </a:r>
            <a:r>
              <a:rPr lang="en-US" baseline="0" dirty="0" smtClean="0"/>
              <a:t> needs a lot of energy to do it’s life processes, so most of the food made by plants (or eaten by animals) is burned in cellular respiration in order to use chemical energy.</a:t>
            </a:r>
            <a:endParaRPr lang="en-US" dirty="0"/>
          </a:p>
        </p:txBody>
      </p:sp>
      <p:sp>
        <p:nvSpPr>
          <p:cNvPr id="4" name="Slide Number Placeholder 3"/>
          <p:cNvSpPr>
            <a:spLocks noGrp="1"/>
          </p:cNvSpPr>
          <p:nvPr>
            <p:ph type="sldNum" sz="quarter" idx="10"/>
          </p:nvPr>
        </p:nvSpPr>
        <p:spPr/>
        <p:txBody>
          <a:bodyPr/>
          <a:lstStyle/>
          <a:p>
            <a:fld id="{D3F3F3A2-4CB2-4280-92F2-A775C7AFE2B3}" type="slidenum">
              <a:rPr lang="en-US" smtClean="0"/>
              <a:pPr/>
              <a:t>22</a:t>
            </a:fld>
            <a:endParaRPr lang="en-US"/>
          </a:p>
        </p:txBody>
      </p:sp>
    </p:spTree>
    <p:extLst>
      <p:ext uri="{BB962C8B-B14F-4D97-AF65-F5344CB8AC3E}">
        <p14:creationId xmlns:p14="http://schemas.microsoft.com/office/powerpoint/2010/main" val="1536270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Most of the carbon atoms go to the atmosphere. This is because the organism is doing cellular respiration. The organism</a:t>
            </a:r>
            <a:r>
              <a:rPr lang="en-US" baseline="0" dirty="0" smtClean="0"/>
              <a:t> needs a lot of energy to do it’s life processes, so most of the food made by plants (or eaten by animals) is burned in cellular respiration in order to use chemical energy.</a:t>
            </a:r>
            <a:endParaRPr lang="en-US" dirty="0" smtClean="0"/>
          </a:p>
          <a:p>
            <a:endParaRPr lang="en-US" dirty="0"/>
          </a:p>
        </p:txBody>
      </p:sp>
      <p:sp>
        <p:nvSpPr>
          <p:cNvPr id="4" name="Slide Number Placeholder 3"/>
          <p:cNvSpPr>
            <a:spLocks noGrp="1"/>
          </p:cNvSpPr>
          <p:nvPr>
            <p:ph type="sldNum" sz="quarter" idx="10"/>
          </p:nvPr>
        </p:nvSpPr>
        <p:spPr/>
        <p:txBody>
          <a:bodyPr/>
          <a:lstStyle/>
          <a:p>
            <a:fld id="{D3F3F3A2-4CB2-4280-92F2-A775C7AFE2B3}" type="slidenum">
              <a:rPr lang="en-US" smtClean="0"/>
              <a:pPr/>
              <a:t>23</a:t>
            </a:fld>
            <a:endParaRPr lang="en-US"/>
          </a:p>
        </p:txBody>
      </p:sp>
    </p:spTree>
    <p:extLst>
      <p:ext uri="{BB962C8B-B14F-4D97-AF65-F5344CB8AC3E}">
        <p14:creationId xmlns:p14="http://schemas.microsoft.com/office/powerpoint/2010/main" val="449464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Cellular</a:t>
            </a:r>
            <a:r>
              <a:rPr lang="en-US" baseline="0" dirty="0" smtClean="0"/>
              <a:t> respiration occurs, so much of the carbon returns to the atmosphere while organisms are alive.</a:t>
            </a:r>
          </a:p>
          <a:p>
            <a:r>
              <a:rPr lang="en-US" baseline="0" dirty="0" smtClean="0"/>
              <a:t>(AND, animals are inefficient in the food that they eat. They only digest and use some of the carbon that they consume.)</a:t>
            </a:r>
          </a:p>
        </p:txBody>
      </p:sp>
      <p:sp>
        <p:nvSpPr>
          <p:cNvPr id="4" name="Slide Number Placeholder 3"/>
          <p:cNvSpPr>
            <a:spLocks noGrp="1"/>
          </p:cNvSpPr>
          <p:nvPr>
            <p:ph type="sldNum" sz="quarter" idx="10"/>
          </p:nvPr>
        </p:nvSpPr>
        <p:spPr/>
        <p:txBody>
          <a:bodyPr/>
          <a:lstStyle/>
          <a:p>
            <a:fld id="{D3F3F3A2-4CB2-4280-92F2-A775C7AFE2B3}" type="slidenum">
              <a:rPr lang="en-US" smtClean="0"/>
              <a:pPr/>
              <a:t>24</a:t>
            </a:fld>
            <a:endParaRPr lang="en-US"/>
          </a:p>
        </p:txBody>
      </p:sp>
    </p:spTree>
    <p:extLst>
      <p:ext uri="{BB962C8B-B14F-4D97-AF65-F5344CB8AC3E}">
        <p14:creationId xmlns:p14="http://schemas.microsoft.com/office/powerpoint/2010/main" val="164222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xmlns:p14="http://schemas.microsoft.com/office/powerpoint/2010/main">
    <p:check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xmlns:p14="http://schemas.microsoft.com/office/powerpoint/2010/main">
    <p:check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xmlns:p14="http://schemas.microsoft.com/office/powerpoint/2010/main">
    <p:check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xmlns:p14="http://schemas.microsoft.com/office/powerpoint/2010/main">
    <p:check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xmlns:p14="http://schemas.microsoft.com/office/powerpoint/2010/main">
    <p:check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xmlns:p14="http://schemas.microsoft.com/office/powerpoint/2010/main">
    <p:check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xmlns:p14="http://schemas.microsoft.com/office/powerpoint/2010/main">
    <p:check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xmlns:p14="http://schemas.microsoft.com/office/powerpoint/2010/main">
    <p:check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xmlns:p14="http://schemas.microsoft.com/office/powerpoint/2010/main">
    <p:check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xmlns:p14="http://schemas.microsoft.com/office/powerpoint/2010/main">
    <p:check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xmlns:p14="http://schemas.microsoft.com/office/powerpoint/2010/main">
    <p:checke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xmlns:p14="http://schemas.microsoft.com/office/powerpoint/2010/main">
    <p:checke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 Id="rId3" Type="http://schemas.openxmlformats.org/officeDocument/2006/relationships/image" Target="../media/image3.tif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 Id="rId3" Type="http://schemas.openxmlformats.org/officeDocument/2006/relationships/image" Target="../media/image3.tif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 Id="rId3" Type="http://schemas.openxmlformats.org/officeDocument/2006/relationships/image" Target="../media/image3.tif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 Id="rId3" Type="http://schemas.openxmlformats.org/officeDocument/2006/relationships/image" Target="../media/image3.tif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 Id="rId3" Type="http://schemas.openxmlformats.org/officeDocument/2006/relationships/image" Target="../media/image3.tif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 Id="rId3" Type="http://schemas.openxmlformats.org/officeDocument/2006/relationships/image" Target="../media/image3.tif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 Id="rId3" Type="http://schemas.openxmlformats.org/officeDocument/2006/relationships/image" Target="../media/image3.tif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 Id="rId3" Type="http://schemas.openxmlformats.org/officeDocument/2006/relationships/image" Target="../media/image3.tif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 Id="rId3" Type="http://schemas.openxmlformats.org/officeDocument/2006/relationships/image" Target="../media/image3.tif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 Id="rId3" Type="http://schemas.openxmlformats.org/officeDocument/2006/relationships/image" Target="../media/image3.tif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 Id="rId3" Type="http://schemas.openxmlformats.org/officeDocument/2006/relationships/image" Target="../media/image2.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 Id="rId3" Type="http://schemas.openxmlformats.org/officeDocument/2006/relationships/image" Target="../media/image3.tif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 Id="rId3" Type="http://schemas.openxmlformats.org/officeDocument/2006/relationships/image" Target="../media/image3.tiff"/></Relationships>
</file>

<file path=ppt/slides/_rels/slide22.xml.rels><?xml version="1.0" encoding="UTF-8" standalone="yes"?>
<Relationships xmlns="http://schemas.openxmlformats.org/package/2006/relationships"><Relationship Id="rId3" Type="http://schemas.openxmlformats.org/officeDocument/2006/relationships/image" Target="../media/image4.jpg"/><Relationship Id="rId4" Type="http://schemas.openxmlformats.org/officeDocument/2006/relationships/image" Target="../media/image3.tiff"/><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3.xml.rels><?xml version="1.0" encoding="UTF-8" standalone="yes"?>
<Relationships xmlns="http://schemas.openxmlformats.org/package/2006/relationships"><Relationship Id="rId3" Type="http://schemas.openxmlformats.org/officeDocument/2006/relationships/image" Target="../media/image4.jpg"/><Relationship Id="rId4" Type="http://schemas.openxmlformats.org/officeDocument/2006/relationships/image" Target="../media/image3.tiff"/><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g"/><Relationship Id="rId4" Type="http://schemas.openxmlformats.org/officeDocument/2006/relationships/image" Target="../media/image3.tiff"/><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tif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 Id="rId3" Type="http://schemas.openxmlformats.org/officeDocument/2006/relationships/image" Target="../media/image3.tif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 Id="rId3" Type="http://schemas.openxmlformats.org/officeDocument/2006/relationships/image" Target="../media/image3.tif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 Id="rId3" Type="http://schemas.openxmlformats.org/officeDocument/2006/relationships/image" Target="../media/image3.tif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 Id="rId3" Type="http://schemas.openxmlformats.org/officeDocument/2006/relationships/image" Target="../media/image3.tif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 Id="rId3" Type="http://schemas.openxmlformats.org/officeDocument/2006/relationships/image" Target="../media/image3.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Ecosystems: Lesson 4, Activity 1</a:t>
            </a:r>
            <a:endParaRPr lang="en-US" dirty="0"/>
          </a:p>
        </p:txBody>
      </p:sp>
      <p:sp>
        <p:nvSpPr>
          <p:cNvPr id="3" name="Subtitle 2"/>
          <p:cNvSpPr>
            <a:spLocks noGrp="1"/>
          </p:cNvSpPr>
          <p:nvPr>
            <p:ph type="subTitle" idx="1"/>
          </p:nvPr>
        </p:nvSpPr>
        <p:spPr/>
        <p:txBody>
          <a:bodyPr/>
          <a:lstStyle/>
          <a:p>
            <a:r>
              <a:rPr lang="en-US" dirty="0" smtClean="0">
                <a:solidFill>
                  <a:schemeClr val="tx1"/>
                </a:solidFill>
              </a:rPr>
              <a:t>Why are carbon pools different sizes?</a:t>
            </a:r>
            <a:endParaRPr lang="en-US" dirty="0">
              <a:solidFill>
                <a:schemeClr val="tx1"/>
              </a:solidFill>
            </a:endParaRPr>
          </a:p>
        </p:txBody>
      </p:sp>
    </p:spTree>
    <p:extLst>
      <p:ext uri="{BB962C8B-B14F-4D97-AF65-F5344CB8AC3E}">
        <p14:creationId xmlns:p14="http://schemas.microsoft.com/office/powerpoint/2010/main" val="77101943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descr="Slide0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3495676" y="1209675"/>
            <a:ext cx="6857999" cy="4438650"/>
          </a:xfrm>
          <a:prstGeom prst="rect">
            <a:avLst/>
          </a:prstGeom>
        </p:spPr>
      </p:pic>
      <p:sp>
        <p:nvSpPr>
          <p:cNvPr id="5" name="TextBox 4"/>
          <p:cNvSpPr txBox="1"/>
          <p:nvPr/>
        </p:nvSpPr>
        <p:spPr>
          <a:xfrm>
            <a:off x="304800" y="304800"/>
            <a:ext cx="4343400" cy="3970318"/>
          </a:xfrm>
          <a:prstGeom prst="rect">
            <a:avLst/>
          </a:prstGeom>
          <a:noFill/>
        </p:spPr>
        <p:txBody>
          <a:bodyPr wrap="square" rtlCol="0">
            <a:spAutoFit/>
          </a:bodyPr>
          <a:lstStyle/>
          <a:p>
            <a:r>
              <a:rPr lang="en-US" sz="3600" dirty="0" smtClean="0"/>
              <a:t>Plants get eaten by rabbits! </a:t>
            </a:r>
            <a:endParaRPr lang="en-US" sz="2800" dirty="0" smtClean="0"/>
          </a:p>
          <a:p>
            <a:endParaRPr lang="en-US" sz="3600" dirty="0"/>
          </a:p>
          <a:p>
            <a:r>
              <a:rPr lang="en-US" sz="3600" dirty="0"/>
              <a:t>1</a:t>
            </a:r>
            <a:r>
              <a:rPr lang="en-US" sz="3600" dirty="0" smtClean="0"/>
              <a:t>00 carbon atoms move from the producers to the herbivore pool.</a:t>
            </a:r>
          </a:p>
        </p:txBody>
      </p:sp>
      <p:pic>
        <p:nvPicPr>
          <p:cNvPr id="7" name="Picture 6"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7239000" y="5181600"/>
            <a:ext cx="842982" cy="859849"/>
          </a:xfrm>
          <a:prstGeom prst="rect">
            <a:avLst/>
          </a:prstGeom>
          <a:ln>
            <a:solidFill>
              <a:srgbClr val="000000"/>
            </a:solidFill>
          </a:ln>
        </p:spPr>
      </p:pic>
      <p:sp>
        <p:nvSpPr>
          <p:cNvPr id="8" name="TextBox 7"/>
          <p:cNvSpPr txBox="1"/>
          <p:nvPr/>
        </p:nvSpPr>
        <p:spPr>
          <a:xfrm>
            <a:off x="8534400" y="5105400"/>
            <a:ext cx="533400" cy="369332"/>
          </a:xfrm>
          <a:prstGeom prst="rect">
            <a:avLst/>
          </a:prstGeom>
          <a:noFill/>
        </p:spPr>
        <p:txBody>
          <a:bodyPr wrap="square" rtlCol="0">
            <a:spAutoFit/>
          </a:bodyPr>
          <a:lstStyle/>
          <a:p>
            <a:r>
              <a:rPr lang="en-US" dirty="0" smtClean="0">
                <a:solidFill>
                  <a:srgbClr val="0000FF"/>
                </a:solidFill>
              </a:rPr>
              <a:t>500</a:t>
            </a:r>
            <a:endParaRPr lang="en-US" dirty="0">
              <a:solidFill>
                <a:srgbClr val="0000FF"/>
              </a:solidFill>
            </a:endParaRPr>
          </a:p>
        </p:txBody>
      </p:sp>
      <p:pic>
        <p:nvPicPr>
          <p:cNvPr id="9" name="Picture 8"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5486400" y="5159951"/>
            <a:ext cx="842982" cy="859849"/>
          </a:xfrm>
          <a:prstGeom prst="rect">
            <a:avLst/>
          </a:prstGeom>
          <a:ln>
            <a:solidFill>
              <a:srgbClr val="000000"/>
            </a:solidFill>
          </a:ln>
        </p:spPr>
      </p:pic>
      <p:pic>
        <p:nvPicPr>
          <p:cNvPr id="10" name="Picture 9"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7467600" y="5105400"/>
            <a:ext cx="842982" cy="859849"/>
          </a:xfrm>
          <a:prstGeom prst="rect">
            <a:avLst/>
          </a:prstGeom>
          <a:ln>
            <a:solidFill>
              <a:srgbClr val="000000"/>
            </a:solidFill>
          </a:ln>
        </p:spPr>
      </p:pic>
      <p:pic>
        <p:nvPicPr>
          <p:cNvPr id="11" name="Picture 10"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5334000" y="1752600"/>
            <a:ext cx="842982" cy="859849"/>
          </a:xfrm>
          <a:prstGeom prst="rect">
            <a:avLst/>
          </a:prstGeom>
          <a:ln>
            <a:solidFill>
              <a:srgbClr val="000000"/>
            </a:solidFill>
          </a:ln>
        </p:spPr>
      </p:pic>
      <p:pic>
        <p:nvPicPr>
          <p:cNvPr id="12" name="Picture 11"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5257800" y="1828800"/>
            <a:ext cx="842982" cy="859849"/>
          </a:xfrm>
          <a:prstGeom prst="rect">
            <a:avLst/>
          </a:prstGeom>
          <a:ln>
            <a:solidFill>
              <a:srgbClr val="000000"/>
            </a:solidFill>
          </a:ln>
        </p:spPr>
      </p:pic>
      <p:sp>
        <p:nvSpPr>
          <p:cNvPr id="14" name="TextBox 13"/>
          <p:cNvSpPr txBox="1"/>
          <p:nvPr/>
        </p:nvSpPr>
        <p:spPr>
          <a:xfrm>
            <a:off x="5791200" y="3669268"/>
            <a:ext cx="533400" cy="369332"/>
          </a:xfrm>
          <a:prstGeom prst="rect">
            <a:avLst/>
          </a:prstGeom>
          <a:noFill/>
        </p:spPr>
        <p:txBody>
          <a:bodyPr wrap="square" rtlCol="0">
            <a:spAutoFit/>
          </a:bodyPr>
          <a:lstStyle/>
          <a:p>
            <a:r>
              <a:rPr lang="en-US" u="sng" dirty="0">
                <a:solidFill>
                  <a:srgbClr val="FF6600"/>
                </a:solidFill>
              </a:rPr>
              <a:t>2</a:t>
            </a:r>
            <a:r>
              <a:rPr lang="en-US" u="sng" dirty="0" smtClean="0">
                <a:solidFill>
                  <a:srgbClr val="FF6600"/>
                </a:solidFill>
              </a:rPr>
              <a:t>00</a:t>
            </a:r>
            <a:endParaRPr lang="en-US" u="sng" dirty="0">
              <a:solidFill>
                <a:srgbClr val="FF6600"/>
              </a:solidFill>
            </a:endParaRPr>
          </a:p>
        </p:txBody>
      </p:sp>
      <p:sp>
        <p:nvSpPr>
          <p:cNvPr id="15" name="TextBox 14"/>
          <p:cNvSpPr txBox="1"/>
          <p:nvPr/>
        </p:nvSpPr>
        <p:spPr>
          <a:xfrm>
            <a:off x="4419600" y="1676400"/>
            <a:ext cx="533400" cy="369332"/>
          </a:xfrm>
          <a:prstGeom prst="rect">
            <a:avLst/>
          </a:prstGeom>
          <a:noFill/>
        </p:spPr>
        <p:txBody>
          <a:bodyPr wrap="square" rtlCol="0">
            <a:spAutoFit/>
          </a:bodyPr>
          <a:lstStyle/>
          <a:p>
            <a:r>
              <a:rPr lang="en-US" dirty="0">
                <a:solidFill>
                  <a:srgbClr val="0000FF"/>
                </a:solidFill>
              </a:rPr>
              <a:t>2</a:t>
            </a:r>
            <a:r>
              <a:rPr lang="en-US" dirty="0" smtClean="0">
                <a:solidFill>
                  <a:srgbClr val="0000FF"/>
                </a:solidFill>
              </a:rPr>
              <a:t>00</a:t>
            </a:r>
            <a:endParaRPr lang="en-US" dirty="0">
              <a:solidFill>
                <a:srgbClr val="0000FF"/>
              </a:solidFill>
            </a:endParaRPr>
          </a:p>
        </p:txBody>
      </p:sp>
      <p:sp>
        <p:nvSpPr>
          <p:cNvPr id="16" name="TextBox 15"/>
          <p:cNvSpPr txBox="1"/>
          <p:nvPr/>
        </p:nvSpPr>
        <p:spPr>
          <a:xfrm>
            <a:off x="8534400" y="5334000"/>
            <a:ext cx="609600" cy="369332"/>
          </a:xfrm>
          <a:prstGeom prst="rect">
            <a:avLst/>
          </a:prstGeom>
          <a:noFill/>
        </p:spPr>
        <p:txBody>
          <a:bodyPr wrap="square" rtlCol="0">
            <a:spAutoFit/>
          </a:bodyPr>
          <a:lstStyle/>
          <a:p>
            <a:r>
              <a:rPr lang="en-US" dirty="0" smtClean="0">
                <a:solidFill>
                  <a:srgbClr val="0000FF"/>
                </a:solidFill>
              </a:rPr>
              <a:t>-200</a:t>
            </a:r>
            <a:endParaRPr lang="en-US" dirty="0">
              <a:solidFill>
                <a:srgbClr val="0000FF"/>
              </a:solidFill>
            </a:endParaRPr>
          </a:p>
        </p:txBody>
      </p:sp>
      <p:sp>
        <p:nvSpPr>
          <p:cNvPr id="2" name="TextBox 1"/>
          <p:cNvSpPr txBox="1"/>
          <p:nvPr/>
        </p:nvSpPr>
        <p:spPr>
          <a:xfrm>
            <a:off x="548640" y="4846320"/>
            <a:ext cx="3581400" cy="646331"/>
          </a:xfrm>
          <a:prstGeom prst="rect">
            <a:avLst/>
          </a:prstGeom>
          <a:noFill/>
        </p:spPr>
        <p:txBody>
          <a:bodyPr wrap="square" rtlCol="0">
            <a:spAutoFit/>
          </a:bodyPr>
          <a:lstStyle/>
          <a:p>
            <a:r>
              <a:rPr lang="en-US" b="1" dirty="0" smtClean="0">
                <a:solidFill>
                  <a:srgbClr val="FF6600"/>
                </a:solidFill>
              </a:rPr>
              <a:t>Write down the number of carbon atoms that moved.</a:t>
            </a:r>
            <a:endParaRPr lang="en-US" b="1" dirty="0">
              <a:solidFill>
                <a:srgbClr val="FF6600"/>
              </a:solidFill>
            </a:endParaRPr>
          </a:p>
        </p:txBody>
      </p:sp>
      <p:sp>
        <p:nvSpPr>
          <p:cNvPr id="17" name="TextBox 16"/>
          <p:cNvSpPr txBox="1"/>
          <p:nvPr/>
        </p:nvSpPr>
        <p:spPr>
          <a:xfrm>
            <a:off x="548640" y="5486400"/>
            <a:ext cx="3505200" cy="646331"/>
          </a:xfrm>
          <a:prstGeom prst="rect">
            <a:avLst/>
          </a:prstGeom>
          <a:noFill/>
        </p:spPr>
        <p:txBody>
          <a:bodyPr wrap="square" rtlCol="0">
            <a:spAutoFit/>
          </a:bodyPr>
          <a:lstStyle/>
          <a:p>
            <a:r>
              <a:rPr lang="en-US" b="1" dirty="0" smtClean="0">
                <a:solidFill>
                  <a:srgbClr val="0000FF"/>
                </a:solidFill>
              </a:rPr>
              <a:t>Keep track of the number of carbon atoms that stayed.</a:t>
            </a:r>
            <a:endParaRPr lang="en-US" b="1" dirty="0">
              <a:solidFill>
                <a:srgbClr val="0000FF"/>
              </a:solidFill>
            </a:endParaRPr>
          </a:p>
        </p:txBody>
      </p:sp>
      <p:sp>
        <p:nvSpPr>
          <p:cNvPr id="18" name="TextBox 17"/>
          <p:cNvSpPr txBox="1"/>
          <p:nvPr/>
        </p:nvSpPr>
        <p:spPr>
          <a:xfrm>
            <a:off x="7924800" y="4419600"/>
            <a:ext cx="533400" cy="369332"/>
          </a:xfrm>
          <a:prstGeom prst="rect">
            <a:avLst/>
          </a:prstGeom>
          <a:noFill/>
        </p:spPr>
        <p:txBody>
          <a:bodyPr wrap="square" rtlCol="0">
            <a:spAutoFit/>
          </a:bodyPr>
          <a:lstStyle/>
          <a:p>
            <a:r>
              <a:rPr lang="en-US" u="sng" dirty="0" smtClean="0">
                <a:solidFill>
                  <a:srgbClr val="FF6600"/>
                </a:solidFill>
              </a:rPr>
              <a:t>100</a:t>
            </a:r>
            <a:endParaRPr lang="en-US" u="sng" dirty="0">
              <a:solidFill>
                <a:srgbClr val="FF6600"/>
              </a:solidFill>
            </a:endParaRPr>
          </a:p>
        </p:txBody>
      </p:sp>
      <p:sp>
        <p:nvSpPr>
          <p:cNvPr id="19" name="TextBox 18"/>
          <p:cNvSpPr txBox="1"/>
          <p:nvPr/>
        </p:nvSpPr>
        <p:spPr>
          <a:xfrm>
            <a:off x="8610600" y="3048000"/>
            <a:ext cx="533400" cy="369332"/>
          </a:xfrm>
          <a:prstGeom prst="rect">
            <a:avLst/>
          </a:prstGeom>
          <a:noFill/>
        </p:spPr>
        <p:txBody>
          <a:bodyPr wrap="square" rtlCol="0">
            <a:spAutoFit/>
          </a:bodyPr>
          <a:lstStyle/>
          <a:p>
            <a:r>
              <a:rPr lang="en-US" dirty="0" smtClean="0">
                <a:solidFill>
                  <a:srgbClr val="0000FF"/>
                </a:solidFill>
              </a:rPr>
              <a:t>100</a:t>
            </a:r>
            <a:endParaRPr lang="en-US" dirty="0">
              <a:solidFill>
                <a:srgbClr val="0000FF"/>
              </a:solidFill>
            </a:endParaRPr>
          </a:p>
        </p:txBody>
      </p:sp>
      <p:sp>
        <p:nvSpPr>
          <p:cNvPr id="20" name="TextBox 19"/>
          <p:cNvSpPr txBox="1"/>
          <p:nvPr/>
        </p:nvSpPr>
        <p:spPr>
          <a:xfrm>
            <a:off x="8534400" y="5791200"/>
            <a:ext cx="602382" cy="369332"/>
          </a:xfrm>
          <a:prstGeom prst="rect">
            <a:avLst/>
          </a:prstGeom>
          <a:noFill/>
        </p:spPr>
        <p:txBody>
          <a:bodyPr wrap="square" rtlCol="0">
            <a:spAutoFit/>
          </a:bodyPr>
          <a:lstStyle/>
          <a:p>
            <a:r>
              <a:rPr lang="en-US" dirty="0" smtClean="0">
                <a:solidFill>
                  <a:srgbClr val="0000FF"/>
                </a:solidFill>
              </a:rPr>
              <a:t>-100</a:t>
            </a:r>
            <a:endParaRPr lang="en-US" dirty="0">
              <a:solidFill>
                <a:srgbClr val="0000FF"/>
              </a:solidFill>
            </a:endParaRPr>
          </a:p>
        </p:txBody>
      </p:sp>
      <p:sp>
        <p:nvSpPr>
          <p:cNvPr id="21" name="TextBox 20"/>
          <p:cNvSpPr txBox="1"/>
          <p:nvPr/>
        </p:nvSpPr>
        <p:spPr>
          <a:xfrm>
            <a:off x="6629400" y="5791200"/>
            <a:ext cx="533400" cy="369332"/>
          </a:xfrm>
          <a:prstGeom prst="rect">
            <a:avLst/>
          </a:prstGeom>
          <a:noFill/>
        </p:spPr>
        <p:txBody>
          <a:bodyPr wrap="square" rtlCol="0">
            <a:spAutoFit/>
          </a:bodyPr>
          <a:lstStyle/>
          <a:p>
            <a:r>
              <a:rPr lang="en-US" u="sng" dirty="0" smtClean="0">
                <a:solidFill>
                  <a:srgbClr val="FF6600"/>
                </a:solidFill>
              </a:rPr>
              <a:t>100</a:t>
            </a:r>
            <a:endParaRPr lang="en-US" u="sng" dirty="0">
              <a:solidFill>
                <a:srgbClr val="FF6600"/>
              </a:solidFill>
            </a:endParaRPr>
          </a:p>
        </p:txBody>
      </p:sp>
      <p:sp>
        <p:nvSpPr>
          <p:cNvPr id="22" name="TextBox 21"/>
          <p:cNvSpPr txBox="1"/>
          <p:nvPr/>
        </p:nvSpPr>
        <p:spPr>
          <a:xfrm>
            <a:off x="8534400" y="5562600"/>
            <a:ext cx="609600" cy="369332"/>
          </a:xfrm>
          <a:prstGeom prst="rect">
            <a:avLst/>
          </a:prstGeom>
          <a:noFill/>
        </p:spPr>
        <p:txBody>
          <a:bodyPr wrap="square" rtlCol="0">
            <a:spAutoFit/>
          </a:bodyPr>
          <a:lstStyle/>
          <a:p>
            <a:r>
              <a:rPr lang="en-US" dirty="0" smtClean="0">
                <a:solidFill>
                  <a:srgbClr val="0000FF"/>
                </a:solidFill>
              </a:rPr>
              <a:t>-100</a:t>
            </a:r>
            <a:endParaRPr lang="en-US" dirty="0">
              <a:solidFill>
                <a:srgbClr val="0000FF"/>
              </a:solidFill>
            </a:endParaRPr>
          </a:p>
        </p:txBody>
      </p:sp>
      <p:sp>
        <p:nvSpPr>
          <p:cNvPr id="23" name="TextBox 22"/>
          <p:cNvSpPr txBox="1"/>
          <p:nvPr/>
        </p:nvSpPr>
        <p:spPr>
          <a:xfrm>
            <a:off x="4648200" y="5105400"/>
            <a:ext cx="533400" cy="369332"/>
          </a:xfrm>
          <a:prstGeom prst="rect">
            <a:avLst/>
          </a:prstGeom>
          <a:noFill/>
        </p:spPr>
        <p:txBody>
          <a:bodyPr wrap="square" rtlCol="0">
            <a:spAutoFit/>
          </a:bodyPr>
          <a:lstStyle/>
          <a:p>
            <a:r>
              <a:rPr lang="en-US" dirty="0" smtClean="0">
                <a:solidFill>
                  <a:srgbClr val="0000FF"/>
                </a:solidFill>
              </a:rPr>
              <a:t>100</a:t>
            </a:r>
            <a:endParaRPr lang="en-US" dirty="0">
              <a:solidFill>
                <a:srgbClr val="0000FF"/>
              </a:solidFill>
            </a:endParaRPr>
          </a:p>
        </p:txBody>
      </p:sp>
    </p:spTree>
    <p:extLst>
      <p:ext uri="{BB962C8B-B14F-4D97-AF65-F5344CB8AC3E}">
        <p14:creationId xmlns:p14="http://schemas.microsoft.com/office/powerpoint/2010/main" val="263605640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0139 -0.02478 C -0.00139 -0.02455 -0.00295 -0.16605 -0.00434 -0.30732 " pathEditMode="relative" rAng="0" ptsTypes="aA">
                                      <p:cBhvr>
                                        <p:cTn id="6" dur="2000" fill="hold"/>
                                        <p:tgtEl>
                                          <p:spTgt spid="10"/>
                                        </p:tgtEl>
                                        <p:attrNameLst>
                                          <p:attrName>ppt_x</p:attrName>
                                          <p:attrName>ppt_y</p:attrName>
                                        </p:attrNameLst>
                                      </p:cBhvr>
                                      <p:rCtr x="-156" y="-14127"/>
                                    </p:animMotion>
                                  </p:childTnLst>
                                </p:cTn>
                              </p:par>
                              <p:par>
                                <p:cTn id="7" presetID="1" presetClass="entr" presetSubtype="0" fill="hold" grpId="0" nodeType="withEffect">
                                  <p:stCondLst>
                                    <p:cond delay="2000"/>
                                  </p:stCondLst>
                                  <p:childTnLst>
                                    <p:set>
                                      <p:cBhvr>
                                        <p:cTn id="8" dur="1" fill="hold">
                                          <p:stCondLst>
                                            <p:cond delay="0"/>
                                          </p:stCondLst>
                                        </p:cTn>
                                        <p:tgtEl>
                                          <p:spTgt spid="2"/>
                                        </p:tgtEl>
                                        <p:attrNameLst>
                                          <p:attrName>style.visibility</p:attrName>
                                        </p:attrNameLst>
                                      </p:cBhvr>
                                      <p:to>
                                        <p:strVal val="visible"/>
                                      </p:to>
                                    </p:set>
                                  </p:childTnLst>
                                </p:cTn>
                              </p:par>
                              <p:par>
                                <p:cTn id="9" presetID="1" presetClass="entr" presetSubtype="0" fill="hold" grpId="0" nodeType="withEffect">
                                  <p:stCondLst>
                                    <p:cond delay="200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p:bldP spid="18" grpId="0"/>
      <p:bldP spid="19" grpId="0"/>
      <p:bldP spid="2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30" descr="Slide0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3495676" y="1209675"/>
            <a:ext cx="6857999" cy="4438650"/>
          </a:xfrm>
          <a:prstGeom prst="rect">
            <a:avLst/>
          </a:prstGeom>
        </p:spPr>
      </p:pic>
      <p:sp>
        <p:nvSpPr>
          <p:cNvPr id="5" name="TextBox 4"/>
          <p:cNvSpPr txBox="1"/>
          <p:nvPr/>
        </p:nvSpPr>
        <p:spPr>
          <a:xfrm>
            <a:off x="228600" y="304800"/>
            <a:ext cx="4648200" cy="4401205"/>
          </a:xfrm>
          <a:prstGeom prst="rect">
            <a:avLst/>
          </a:prstGeom>
          <a:noFill/>
        </p:spPr>
        <p:txBody>
          <a:bodyPr wrap="square" rtlCol="0">
            <a:spAutoFit/>
          </a:bodyPr>
          <a:lstStyle/>
          <a:p>
            <a:r>
              <a:rPr lang="en-US" sz="2400" i="1" dirty="0" smtClean="0"/>
              <a:t>One of three things can happen to food (grass) in a rabbit’s stomach: </a:t>
            </a:r>
          </a:p>
          <a:p>
            <a:endParaRPr lang="en-US" sz="800" dirty="0" smtClean="0"/>
          </a:p>
          <a:p>
            <a:r>
              <a:rPr lang="en-US" sz="3600" dirty="0" smtClean="0"/>
              <a:t>1) Rabbits digest the food &amp; do cellular respiration.</a:t>
            </a:r>
          </a:p>
          <a:p>
            <a:endParaRPr lang="en-US" sz="800" dirty="0"/>
          </a:p>
          <a:p>
            <a:r>
              <a:rPr lang="en-US" sz="3600" dirty="0"/>
              <a:t>5</a:t>
            </a:r>
            <a:r>
              <a:rPr lang="en-US" sz="3600" dirty="0" smtClean="0"/>
              <a:t>0 carbon atoms move from the herbivores to the atmosphere.</a:t>
            </a:r>
          </a:p>
        </p:txBody>
      </p:sp>
      <p:pic>
        <p:nvPicPr>
          <p:cNvPr id="7" name="Picture 6"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7239000" y="5181600"/>
            <a:ext cx="842982" cy="859849"/>
          </a:xfrm>
          <a:prstGeom prst="rect">
            <a:avLst/>
          </a:prstGeom>
          <a:ln>
            <a:solidFill>
              <a:srgbClr val="000000"/>
            </a:solidFill>
          </a:ln>
        </p:spPr>
      </p:pic>
      <p:sp>
        <p:nvSpPr>
          <p:cNvPr id="8" name="TextBox 7"/>
          <p:cNvSpPr txBox="1"/>
          <p:nvPr/>
        </p:nvSpPr>
        <p:spPr>
          <a:xfrm>
            <a:off x="8534400" y="5105400"/>
            <a:ext cx="533400" cy="369332"/>
          </a:xfrm>
          <a:prstGeom prst="rect">
            <a:avLst/>
          </a:prstGeom>
          <a:noFill/>
        </p:spPr>
        <p:txBody>
          <a:bodyPr wrap="square" rtlCol="0">
            <a:spAutoFit/>
          </a:bodyPr>
          <a:lstStyle/>
          <a:p>
            <a:r>
              <a:rPr lang="en-US" dirty="0" smtClean="0">
                <a:solidFill>
                  <a:srgbClr val="0000FF"/>
                </a:solidFill>
              </a:rPr>
              <a:t>500</a:t>
            </a:r>
            <a:endParaRPr lang="en-US" dirty="0">
              <a:solidFill>
                <a:srgbClr val="0000FF"/>
              </a:solidFill>
            </a:endParaRPr>
          </a:p>
        </p:txBody>
      </p:sp>
      <p:pic>
        <p:nvPicPr>
          <p:cNvPr id="11" name="Picture 10"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5334000" y="1752600"/>
            <a:ext cx="842982" cy="859849"/>
          </a:xfrm>
          <a:prstGeom prst="rect">
            <a:avLst/>
          </a:prstGeom>
          <a:ln>
            <a:solidFill>
              <a:srgbClr val="000000"/>
            </a:solidFill>
          </a:ln>
        </p:spPr>
      </p:pic>
      <p:pic>
        <p:nvPicPr>
          <p:cNvPr id="12" name="Picture 11"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5257800" y="1828800"/>
            <a:ext cx="842982" cy="859849"/>
          </a:xfrm>
          <a:prstGeom prst="rect">
            <a:avLst/>
          </a:prstGeom>
          <a:ln>
            <a:solidFill>
              <a:srgbClr val="000000"/>
            </a:solidFill>
          </a:ln>
        </p:spPr>
      </p:pic>
      <p:sp>
        <p:nvSpPr>
          <p:cNvPr id="14" name="TextBox 13"/>
          <p:cNvSpPr txBox="1"/>
          <p:nvPr/>
        </p:nvSpPr>
        <p:spPr>
          <a:xfrm>
            <a:off x="5791200" y="3669268"/>
            <a:ext cx="533400" cy="369332"/>
          </a:xfrm>
          <a:prstGeom prst="rect">
            <a:avLst/>
          </a:prstGeom>
          <a:noFill/>
        </p:spPr>
        <p:txBody>
          <a:bodyPr wrap="square" rtlCol="0">
            <a:spAutoFit/>
          </a:bodyPr>
          <a:lstStyle/>
          <a:p>
            <a:r>
              <a:rPr lang="en-US" u="sng" dirty="0">
                <a:solidFill>
                  <a:srgbClr val="FF6600"/>
                </a:solidFill>
              </a:rPr>
              <a:t>2</a:t>
            </a:r>
            <a:r>
              <a:rPr lang="en-US" u="sng" dirty="0" smtClean="0">
                <a:solidFill>
                  <a:srgbClr val="FF6600"/>
                </a:solidFill>
              </a:rPr>
              <a:t>00</a:t>
            </a:r>
            <a:endParaRPr lang="en-US" u="sng" dirty="0">
              <a:solidFill>
                <a:srgbClr val="FF6600"/>
              </a:solidFill>
            </a:endParaRPr>
          </a:p>
        </p:txBody>
      </p:sp>
      <p:sp>
        <p:nvSpPr>
          <p:cNvPr id="15" name="TextBox 14"/>
          <p:cNvSpPr txBox="1"/>
          <p:nvPr/>
        </p:nvSpPr>
        <p:spPr>
          <a:xfrm>
            <a:off x="4419600" y="1676400"/>
            <a:ext cx="533400" cy="369332"/>
          </a:xfrm>
          <a:prstGeom prst="rect">
            <a:avLst/>
          </a:prstGeom>
          <a:noFill/>
        </p:spPr>
        <p:txBody>
          <a:bodyPr wrap="square" rtlCol="0">
            <a:spAutoFit/>
          </a:bodyPr>
          <a:lstStyle/>
          <a:p>
            <a:r>
              <a:rPr lang="en-US" dirty="0">
                <a:solidFill>
                  <a:srgbClr val="0000FF"/>
                </a:solidFill>
              </a:rPr>
              <a:t>2</a:t>
            </a:r>
            <a:r>
              <a:rPr lang="en-US" dirty="0" smtClean="0">
                <a:solidFill>
                  <a:srgbClr val="0000FF"/>
                </a:solidFill>
              </a:rPr>
              <a:t>00</a:t>
            </a:r>
            <a:endParaRPr lang="en-US" dirty="0">
              <a:solidFill>
                <a:srgbClr val="0000FF"/>
              </a:solidFill>
            </a:endParaRPr>
          </a:p>
        </p:txBody>
      </p:sp>
      <p:sp>
        <p:nvSpPr>
          <p:cNvPr id="16" name="TextBox 15"/>
          <p:cNvSpPr txBox="1"/>
          <p:nvPr/>
        </p:nvSpPr>
        <p:spPr>
          <a:xfrm>
            <a:off x="8534400" y="5334000"/>
            <a:ext cx="609600" cy="369332"/>
          </a:xfrm>
          <a:prstGeom prst="rect">
            <a:avLst/>
          </a:prstGeom>
          <a:noFill/>
        </p:spPr>
        <p:txBody>
          <a:bodyPr wrap="square" rtlCol="0">
            <a:spAutoFit/>
          </a:bodyPr>
          <a:lstStyle/>
          <a:p>
            <a:r>
              <a:rPr lang="en-US" dirty="0" smtClean="0">
                <a:solidFill>
                  <a:srgbClr val="0000FF"/>
                </a:solidFill>
              </a:rPr>
              <a:t>-200</a:t>
            </a:r>
            <a:endParaRPr lang="en-US" dirty="0">
              <a:solidFill>
                <a:srgbClr val="0000FF"/>
              </a:solidFill>
            </a:endParaRPr>
          </a:p>
        </p:txBody>
      </p:sp>
      <p:sp>
        <p:nvSpPr>
          <p:cNvPr id="2" name="TextBox 1"/>
          <p:cNvSpPr txBox="1"/>
          <p:nvPr/>
        </p:nvSpPr>
        <p:spPr>
          <a:xfrm>
            <a:off x="548640" y="4846320"/>
            <a:ext cx="3581400" cy="646331"/>
          </a:xfrm>
          <a:prstGeom prst="rect">
            <a:avLst/>
          </a:prstGeom>
          <a:noFill/>
        </p:spPr>
        <p:txBody>
          <a:bodyPr wrap="square" rtlCol="0">
            <a:spAutoFit/>
          </a:bodyPr>
          <a:lstStyle/>
          <a:p>
            <a:r>
              <a:rPr lang="en-US" b="1" dirty="0" smtClean="0">
                <a:solidFill>
                  <a:srgbClr val="FF6600"/>
                </a:solidFill>
              </a:rPr>
              <a:t>Write down the number of carbon atoms that moved.</a:t>
            </a:r>
            <a:endParaRPr lang="en-US" b="1" dirty="0">
              <a:solidFill>
                <a:srgbClr val="FF6600"/>
              </a:solidFill>
            </a:endParaRPr>
          </a:p>
        </p:txBody>
      </p:sp>
      <p:sp>
        <p:nvSpPr>
          <p:cNvPr id="17" name="TextBox 16"/>
          <p:cNvSpPr txBox="1"/>
          <p:nvPr/>
        </p:nvSpPr>
        <p:spPr>
          <a:xfrm>
            <a:off x="548640" y="5486400"/>
            <a:ext cx="3505200" cy="646331"/>
          </a:xfrm>
          <a:prstGeom prst="rect">
            <a:avLst/>
          </a:prstGeom>
          <a:noFill/>
        </p:spPr>
        <p:txBody>
          <a:bodyPr wrap="square" rtlCol="0">
            <a:spAutoFit/>
          </a:bodyPr>
          <a:lstStyle/>
          <a:p>
            <a:r>
              <a:rPr lang="en-US" b="1" dirty="0" smtClean="0">
                <a:solidFill>
                  <a:srgbClr val="0000FF"/>
                </a:solidFill>
              </a:rPr>
              <a:t>Keep track of the number of carbon atoms that stayed.</a:t>
            </a:r>
            <a:endParaRPr lang="en-US" b="1" dirty="0">
              <a:solidFill>
                <a:srgbClr val="0000FF"/>
              </a:solidFill>
            </a:endParaRPr>
          </a:p>
        </p:txBody>
      </p:sp>
      <p:sp>
        <p:nvSpPr>
          <p:cNvPr id="18" name="TextBox 17"/>
          <p:cNvSpPr txBox="1"/>
          <p:nvPr/>
        </p:nvSpPr>
        <p:spPr>
          <a:xfrm>
            <a:off x="7924800" y="4419600"/>
            <a:ext cx="533400" cy="369332"/>
          </a:xfrm>
          <a:prstGeom prst="rect">
            <a:avLst/>
          </a:prstGeom>
          <a:noFill/>
        </p:spPr>
        <p:txBody>
          <a:bodyPr wrap="square" rtlCol="0">
            <a:spAutoFit/>
          </a:bodyPr>
          <a:lstStyle/>
          <a:p>
            <a:r>
              <a:rPr lang="en-US" u="sng" dirty="0" smtClean="0">
                <a:solidFill>
                  <a:srgbClr val="FF6600"/>
                </a:solidFill>
              </a:rPr>
              <a:t>100</a:t>
            </a:r>
            <a:endParaRPr lang="en-US" u="sng" dirty="0">
              <a:solidFill>
                <a:srgbClr val="FF6600"/>
              </a:solidFill>
            </a:endParaRPr>
          </a:p>
        </p:txBody>
      </p:sp>
      <p:sp>
        <p:nvSpPr>
          <p:cNvPr id="19" name="TextBox 18"/>
          <p:cNvSpPr txBox="1"/>
          <p:nvPr/>
        </p:nvSpPr>
        <p:spPr>
          <a:xfrm>
            <a:off x="8610600" y="3048000"/>
            <a:ext cx="533400" cy="369332"/>
          </a:xfrm>
          <a:prstGeom prst="rect">
            <a:avLst/>
          </a:prstGeom>
          <a:noFill/>
        </p:spPr>
        <p:txBody>
          <a:bodyPr wrap="square" rtlCol="0">
            <a:spAutoFit/>
          </a:bodyPr>
          <a:lstStyle/>
          <a:p>
            <a:r>
              <a:rPr lang="en-US" dirty="0" smtClean="0">
                <a:solidFill>
                  <a:srgbClr val="0000FF"/>
                </a:solidFill>
              </a:rPr>
              <a:t>100</a:t>
            </a:r>
            <a:endParaRPr lang="en-US" dirty="0">
              <a:solidFill>
                <a:srgbClr val="0000FF"/>
              </a:solidFill>
            </a:endParaRPr>
          </a:p>
        </p:txBody>
      </p:sp>
      <p:sp>
        <p:nvSpPr>
          <p:cNvPr id="20" name="TextBox 19"/>
          <p:cNvSpPr txBox="1"/>
          <p:nvPr/>
        </p:nvSpPr>
        <p:spPr>
          <a:xfrm>
            <a:off x="8534400" y="5562600"/>
            <a:ext cx="602382" cy="369332"/>
          </a:xfrm>
          <a:prstGeom prst="rect">
            <a:avLst/>
          </a:prstGeom>
          <a:noFill/>
        </p:spPr>
        <p:txBody>
          <a:bodyPr wrap="square" rtlCol="0">
            <a:spAutoFit/>
          </a:bodyPr>
          <a:lstStyle/>
          <a:p>
            <a:r>
              <a:rPr lang="en-US" dirty="0" smtClean="0">
                <a:solidFill>
                  <a:srgbClr val="0000FF"/>
                </a:solidFill>
              </a:rPr>
              <a:t>-100</a:t>
            </a:r>
            <a:endParaRPr lang="en-US" dirty="0">
              <a:solidFill>
                <a:srgbClr val="0000FF"/>
              </a:solidFill>
            </a:endParaRPr>
          </a:p>
        </p:txBody>
      </p:sp>
      <p:pic>
        <p:nvPicPr>
          <p:cNvPr id="21" name="Picture 20" descr="C cards.tiff"/>
          <p:cNvPicPr>
            <a:picLocks noChangeAspect="1"/>
          </p:cNvPicPr>
          <p:nvPr/>
        </p:nvPicPr>
        <p:blipFill rotWithShape="1">
          <a:blip r:embed="rId3">
            <a:extLst>
              <a:ext uri="{28A0092B-C50C-407E-A947-70E740481C1C}">
                <a14:useLocalDpi xmlns:a14="http://schemas.microsoft.com/office/drawing/2010/main" val="0"/>
              </a:ext>
            </a:extLst>
          </a:blip>
          <a:srcRect l="4341" t="6944" r="50812" b="5698"/>
          <a:stretch/>
        </p:blipFill>
        <p:spPr>
          <a:xfrm>
            <a:off x="7889564" y="3051175"/>
            <a:ext cx="425761" cy="859536"/>
          </a:xfrm>
          <a:prstGeom prst="rect">
            <a:avLst/>
          </a:prstGeom>
          <a:ln>
            <a:solidFill>
              <a:srgbClr val="000000"/>
            </a:solidFill>
          </a:ln>
        </p:spPr>
      </p:pic>
      <p:pic>
        <p:nvPicPr>
          <p:cNvPr id="22" name="Picture 21" descr="C cards.tiff"/>
          <p:cNvPicPr>
            <a:picLocks noChangeAspect="1"/>
          </p:cNvPicPr>
          <p:nvPr/>
        </p:nvPicPr>
        <p:blipFill rotWithShape="1">
          <a:blip r:embed="rId3">
            <a:extLst>
              <a:ext uri="{28A0092B-C50C-407E-A947-70E740481C1C}">
                <a14:useLocalDpi xmlns:a14="http://schemas.microsoft.com/office/drawing/2010/main" val="0"/>
              </a:ext>
            </a:extLst>
          </a:blip>
          <a:srcRect l="4341" t="6944" r="50812" b="5698"/>
          <a:stretch/>
        </p:blipFill>
        <p:spPr>
          <a:xfrm>
            <a:off x="7467600" y="3051528"/>
            <a:ext cx="425761" cy="859536"/>
          </a:xfrm>
          <a:prstGeom prst="rect">
            <a:avLst/>
          </a:prstGeom>
          <a:ln>
            <a:solidFill>
              <a:schemeClr val="tx1"/>
            </a:solidFill>
          </a:ln>
        </p:spPr>
      </p:pic>
      <p:sp>
        <p:nvSpPr>
          <p:cNvPr id="23" name="TextBox 22"/>
          <p:cNvSpPr txBox="1"/>
          <p:nvPr/>
        </p:nvSpPr>
        <p:spPr>
          <a:xfrm>
            <a:off x="6802782" y="3334396"/>
            <a:ext cx="533400" cy="369332"/>
          </a:xfrm>
          <a:prstGeom prst="rect">
            <a:avLst/>
          </a:prstGeom>
          <a:noFill/>
        </p:spPr>
        <p:txBody>
          <a:bodyPr wrap="square" rtlCol="0">
            <a:spAutoFit/>
          </a:bodyPr>
          <a:lstStyle/>
          <a:p>
            <a:r>
              <a:rPr lang="en-US" u="sng" dirty="0">
                <a:solidFill>
                  <a:srgbClr val="FF6600"/>
                </a:solidFill>
              </a:rPr>
              <a:t>5</a:t>
            </a:r>
            <a:r>
              <a:rPr lang="en-US" u="sng" dirty="0" smtClean="0">
                <a:solidFill>
                  <a:srgbClr val="FF6600"/>
                </a:solidFill>
              </a:rPr>
              <a:t>0</a:t>
            </a:r>
            <a:endParaRPr lang="en-US" u="sng" dirty="0">
              <a:solidFill>
                <a:srgbClr val="FF6600"/>
              </a:solidFill>
            </a:endParaRPr>
          </a:p>
        </p:txBody>
      </p:sp>
      <p:sp>
        <p:nvSpPr>
          <p:cNvPr id="24" name="TextBox 23"/>
          <p:cNvSpPr txBox="1"/>
          <p:nvPr/>
        </p:nvSpPr>
        <p:spPr>
          <a:xfrm>
            <a:off x="8665818" y="3288268"/>
            <a:ext cx="533400" cy="369332"/>
          </a:xfrm>
          <a:prstGeom prst="rect">
            <a:avLst/>
          </a:prstGeom>
          <a:noFill/>
        </p:spPr>
        <p:txBody>
          <a:bodyPr wrap="square" rtlCol="0">
            <a:spAutoFit/>
          </a:bodyPr>
          <a:lstStyle/>
          <a:p>
            <a:r>
              <a:rPr lang="en-US" dirty="0" smtClean="0">
                <a:solidFill>
                  <a:srgbClr val="0000FF"/>
                </a:solidFill>
              </a:rPr>
              <a:t>-50</a:t>
            </a:r>
            <a:endParaRPr lang="en-US" dirty="0">
              <a:solidFill>
                <a:srgbClr val="0000FF"/>
              </a:solidFill>
            </a:endParaRPr>
          </a:p>
        </p:txBody>
      </p:sp>
      <p:sp>
        <p:nvSpPr>
          <p:cNvPr id="25" name="TextBox 24"/>
          <p:cNvSpPr txBox="1"/>
          <p:nvPr/>
        </p:nvSpPr>
        <p:spPr>
          <a:xfrm>
            <a:off x="4419600" y="1884012"/>
            <a:ext cx="533400" cy="369332"/>
          </a:xfrm>
          <a:prstGeom prst="rect">
            <a:avLst/>
          </a:prstGeom>
          <a:noFill/>
        </p:spPr>
        <p:txBody>
          <a:bodyPr wrap="square" rtlCol="0">
            <a:spAutoFit/>
          </a:bodyPr>
          <a:lstStyle/>
          <a:p>
            <a:r>
              <a:rPr lang="en-US" dirty="0">
                <a:solidFill>
                  <a:srgbClr val="0000FF"/>
                </a:solidFill>
              </a:rPr>
              <a:t>+</a:t>
            </a:r>
            <a:r>
              <a:rPr lang="en-US" dirty="0" smtClean="0">
                <a:solidFill>
                  <a:srgbClr val="0000FF"/>
                </a:solidFill>
              </a:rPr>
              <a:t>50</a:t>
            </a:r>
            <a:endParaRPr lang="en-US" dirty="0">
              <a:solidFill>
                <a:srgbClr val="0000FF"/>
              </a:solidFill>
            </a:endParaRPr>
          </a:p>
        </p:txBody>
      </p:sp>
      <p:pic>
        <p:nvPicPr>
          <p:cNvPr id="26" name="Picture 25"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5486400" y="5159951"/>
            <a:ext cx="842982" cy="859849"/>
          </a:xfrm>
          <a:prstGeom prst="rect">
            <a:avLst/>
          </a:prstGeom>
          <a:ln>
            <a:solidFill>
              <a:srgbClr val="000000"/>
            </a:solidFill>
          </a:ln>
        </p:spPr>
      </p:pic>
      <p:sp>
        <p:nvSpPr>
          <p:cNvPr id="27" name="TextBox 26"/>
          <p:cNvSpPr txBox="1"/>
          <p:nvPr/>
        </p:nvSpPr>
        <p:spPr>
          <a:xfrm>
            <a:off x="6629400" y="5791200"/>
            <a:ext cx="533400" cy="369332"/>
          </a:xfrm>
          <a:prstGeom prst="rect">
            <a:avLst/>
          </a:prstGeom>
          <a:noFill/>
        </p:spPr>
        <p:txBody>
          <a:bodyPr wrap="square" rtlCol="0">
            <a:spAutoFit/>
          </a:bodyPr>
          <a:lstStyle/>
          <a:p>
            <a:r>
              <a:rPr lang="en-US" u="sng" dirty="0" smtClean="0">
                <a:solidFill>
                  <a:srgbClr val="FF6600"/>
                </a:solidFill>
              </a:rPr>
              <a:t>100</a:t>
            </a:r>
            <a:endParaRPr lang="en-US" u="sng" dirty="0">
              <a:solidFill>
                <a:srgbClr val="FF6600"/>
              </a:solidFill>
            </a:endParaRPr>
          </a:p>
        </p:txBody>
      </p:sp>
      <p:sp>
        <p:nvSpPr>
          <p:cNvPr id="28" name="TextBox 27"/>
          <p:cNvSpPr txBox="1"/>
          <p:nvPr/>
        </p:nvSpPr>
        <p:spPr>
          <a:xfrm>
            <a:off x="8534400" y="5781880"/>
            <a:ext cx="609600" cy="369332"/>
          </a:xfrm>
          <a:prstGeom prst="rect">
            <a:avLst/>
          </a:prstGeom>
          <a:noFill/>
        </p:spPr>
        <p:txBody>
          <a:bodyPr wrap="square" rtlCol="0">
            <a:spAutoFit/>
          </a:bodyPr>
          <a:lstStyle/>
          <a:p>
            <a:r>
              <a:rPr lang="en-US" dirty="0" smtClean="0">
                <a:solidFill>
                  <a:srgbClr val="0000FF"/>
                </a:solidFill>
              </a:rPr>
              <a:t>-100</a:t>
            </a:r>
            <a:endParaRPr lang="en-US" dirty="0">
              <a:solidFill>
                <a:srgbClr val="0000FF"/>
              </a:solidFill>
            </a:endParaRPr>
          </a:p>
        </p:txBody>
      </p:sp>
      <p:sp>
        <p:nvSpPr>
          <p:cNvPr id="29" name="TextBox 28"/>
          <p:cNvSpPr txBox="1"/>
          <p:nvPr/>
        </p:nvSpPr>
        <p:spPr>
          <a:xfrm>
            <a:off x="4648200" y="5105400"/>
            <a:ext cx="533400" cy="369332"/>
          </a:xfrm>
          <a:prstGeom prst="rect">
            <a:avLst/>
          </a:prstGeom>
          <a:noFill/>
        </p:spPr>
        <p:txBody>
          <a:bodyPr wrap="square" rtlCol="0">
            <a:spAutoFit/>
          </a:bodyPr>
          <a:lstStyle/>
          <a:p>
            <a:r>
              <a:rPr lang="en-US" dirty="0" smtClean="0">
                <a:solidFill>
                  <a:srgbClr val="0000FF"/>
                </a:solidFill>
              </a:rPr>
              <a:t>100</a:t>
            </a:r>
            <a:endParaRPr lang="en-US" dirty="0">
              <a:solidFill>
                <a:srgbClr val="0000FF"/>
              </a:solidFill>
            </a:endParaRPr>
          </a:p>
        </p:txBody>
      </p:sp>
    </p:spTree>
    <p:extLst>
      <p:ext uri="{BB962C8B-B14F-4D97-AF65-F5344CB8AC3E}">
        <p14:creationId xmlns:p14="http://schemas.microsoft.com/office/powerpoint/2010/main" val="162375540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9.85769E-7 -0.00024 C 9.85769E-7 0.00023 -0.09511 -0.09864 -0.18987 -0.19658 " pathEditMode="relative" rAng="0" ptsTypes="aA">
                                      <p:cBhvr>
                                        <p:cTn id="6" dur="2000" fill="hold"/>
                                        <p:tgtEl>
                                          <p:spTgt spid="22"/>
                                        </p:tgtEl>
                                        <p:attrNameLst>
                                          <p:attrName>ppt_x</p:attrName>
                                          <p:attrName>ppt_y</p:attrName>
                                        </p:attrNameLst>
                                      </p:cBhvr>
                                      <p:rCtr x="-9493" y="-9794"/>
                                    </p:animMotion>
                                  </p:childTnLst>
                                </p:cTn>
                              </p:par>
                              <p:par>
                                <p:cTn id="7" presetID="1" presetClass="entr" presetSubtype="0" fill="hold" grpId="0" nodeType="withEffect">
                                  <p:stCondLst>
                                    <p:cond delay="2000"/>
                                  </p:stCondLst>
                                  <p:childTnLst>
                                    <p:set>
                                      <p:cBhvr>
                                        <p:cTn id="8" dur="1" fill="hold">
                                          <p:stCondLst>
                                            <p:cond delay="0"/>
                                          </p:stCondLst>
                                        </p:cTn>
                                        <p:tgtEl>
                                          <p:spTgt spid="2"/>
                                        </p:tgtEl>
                                        <p:attrNameLst>
                                          <p:attrName>style.visibility</p:attrName>
                                        </p:attrNameLst>
                                      </p:cBhvr>
                                      <p:to>
                                        <p:strVal val="visible"/>
                                      </p:to>
                                    </p:set>
                                  </p:childTnLst>
                                </p:cTn>
                              </p:par>
                              <p:par>
                                <p:cTn id="9" presetID="1" presetClass="entr" presetSubtype="0" fill="hold" grpId="0" nodeType="withEffect">
                                  <p:stCondLst>
                                    <p:cond delay="200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p:bldP spid="23" grpId="0"/>
      <p:bldP spid="24" grpId="0"/>
      <p:bldP spid="2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descr="Slide0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3495676" y="1209675"/>
            <a:ext cx="6857999" cy="4438650"/>
          </a:xfrm>
          <a:prstGeom prst="rect">
            <a:avLst/>
          </a:prstGeom>
        </p:spPr>
      </p:pic>
      <p:sp>
        <p:nvSpPr>
          <p:cNvPr id="5" name="TextBox 4"/>
          <p:cNvSpPr txBox="1"/>
          <p:nvPr/>
        </p:nvSpPr>
        <p:spPr>
          <a:xfrm>
            <a:off x="228600" y="304800"/>
            <a:ext cx="4876800" cy="4216539"/>
          </a:xfrm>
          <a:prstGeom prst="rect">
            <a:avLst/>
          </a:prstGeom>
          <a:noFill/>
        </p:spPr>
        <p:txBody>
          <a:bodyPr wrap="square" rtlCol="0">
            <a:spAutoFit/>
          </a:bodyPr>
          <a:lstStyle/>
          <a:p>
            <a:r>
              <a:rPr lang="en-US" sz="2400" i="1" dirty="0"/>
              <a:t>One of three things can happen to food (grass) in a rabbit’s stomach: </a:t>
            </a:r>
          </a:p>
          <a:p>
            <a:endParaRPr lang="en-US" sz="800" dirty="0" smtClean="0"/>
          </a:p>
          <a:p>
            <a:r>
              <a:rPr lang="en-US" sz="3600" dirty="0"/>
              <a:t>2</a:t>
            </a:r>
            <a:r>
              <a:rPr lang="en-US" sz="3600" dirty="0" smtClean="0"/>
              <a:t>) Rabbits defecate indigestible food.</a:t>
            </a:r>
          </a:p>
          <a:p>
            <a:endParaRPr lang="en-US" sz="800" dirty="0" smtClean="0"/>
          </a:p>
          <a:p>
            <a:endParaRPr lang="en-US" sz="800" dirty="0"/>
          </a:p>
          <a:p>
            <a:r>
              <a:rPr lang="en-US" sz="3200" dirty="0" smtClean="0"/>
              <a:t>Also, sometimes rabbits die.</a:t>
            </a:r>
          </a:p>
          <a:p>
            <a:endParaRPr lang="en-US" sz="800" dirty="0" smtClean="0"/>
          </a:p>
          <a:p>
            <a:endParaRPr lang="en-US" sz="800" dirty="0"/>
          </a:p>
          <a:p>
            <a:endParaRPr lang="en-US" sz="800" dirty="0"/>
          </a:p>
          <a:p>
            <a:r>
              <a:rPr lang="en-US" sz="3200" dirty="0" smtClean="0"/>
              <a:t>25</a:t>
            </a:r>
            <a:r>
              <a:rPr lang="en-US" sz="3200" dirty="0" smtClean="0"/>
              <a:t> </a:t>
            </a:r>
            <a:r>
              <a:rPr lang="en-US" sz="3200" dirty="0" smtClean="0"/>
              <a:t>carbon atoms move from the herbivores to soil.</a:t>
            </a:r>
          </a:p>
        </p:txBody>
      </p:sp>
      <p:pic>
        <p:nvPicPr>
          <p:cNvPr id="7" name="Picture 6"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7239000" y="5181600"/>
            <a:ext cx="842982" cy="859849"/>
          </a:xfrm>
          <a:prstGeom prst="rect">
            <a:avLst/>
          </a:prstGeom>
          <a:ln>
            <a:solidFill>
              <a:srgbClr val="000000"/>
            </a:solidFill>
          </a:ln>
        </p:spPr>
      </p:pic>
      <p:sp>
        <p:nvSpPr>
          <p:cNvPr id="8" name="TextBox 7"/>
          <p:cNvSpPr txBox="1"/>
          <p:nvPr/>
        </p:nvSpPr>
        <p:spPr>
          <a:xfrm>
            <a:off x="8534400" y="5105400"/>
            <a:ext cx="533400" cy="369332"/>
          </a:xfrm>
          <a:prstGeom prst="rect">
            <a:avLst/>
          </a:prstGeom>
          <a:noFill/>
        </p:spPr>
        <p:txBody>
          <a:bodyPr wrap="square" rtlCol="0">
            <a:spAutoFit/>
          </a:bodyPr>
          <a:lstStyle/>
          <a:p>
            <a:r>
              <a:rPr lang="en-US" dirty="0" smtClean="0">
                <a:solidFill>
                  <a:srgbClr val="0000FF"/>
                </a:solidFill>
              </a:rPr>
              <a:t>500</a:t>
            </a:r>
            <a:endParaRPr lang="en-US" dirty="0">
              <a:solidFill>
                <a:srgbClr val="0000FF"/>
              </a:solidFill>
            </a:endParaRPr>
          </a:p>
        </p:txBody>
      </p:sp>
      <p:pic>
        <p:nvPicPr>
          <p:cNvPr id="11" name="Picture 10"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5334000" y="1752600"/>
            <a:ext cx="842982" cy="859849"/>
          </a:xfrm>
          <a:prstGeom prst="rect">
            <a:avLst/>
          </a:prstGeom>
          <a:ln>
            <a:solidFill>
              <a:srgbClr val="000000"/>
            </a:solidFill>
          </a:ln>
        </p:spPr>
      </p:pic>
      <p:pic>
        <p:nvPicPr>
          <p:cNvPr id="12" name="Picture 11"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5257800" y="1828800"/>
            <a:ext cx="842982" cy="859849"/>
          </a:xfrm>
          <a:prstGeom prst="rect">
            <a:avLst/>
          </a:prstGeom>
          <a:ln>
            <a:solidFill>
              <a:srgbClr val="000000"/>
            </a:solidFill>
          </a:ln>
        </p:spPr>
      </p:pic>
      <p:sp>
        <p:nvSpPr>
          <p:cNvPr id="14" name="TextBox 13"/>
          <p:cNvSpPr txBox="1"/>
          <p:nvPr/>
        </p:nvSpPr>
        <p:spPr>
          <a:xfrm>
            <a:off x="5791200" y="3669268"/>
            <a:ext cx="533400" cy="369332"/>
          </a:xfrm>
          <a:prstGeom prst="rect">
            <a:avLst/>
          </a:prstGeom>
          <a:noFill/>
        </p:spPr>
        <p:txBody>
          <a:bodyPr wrap="square" rtlCol="0">
            <a:spAutoFit/>
          </a:bodyPr>
          <a:lstStyle/>
          <a:p>
            <a:r>
              <a:rPr lang="en-US" u="sng" dirty="0">
                <a:solidFill>
                  <a:srgbClr val="FF6600"/>
                </a:solidFill>
              </a:rPr>
              <a:t>2</a:t>
            </a:r>
            <a:r>
              <a:rPr lang="en-US" u="sng" dirty="0" smtClean="0">
                <a:solidFill>
                  <a:srgbClr val="FF6600"/>
                </a:solidFill>
              </a:rPr>
              <a:t>00</a:t>
            </a:r>
            <a:endParaRPr lang="en-US" u="sng" dirty="0">
              <a:solidFill>
                <a:srgbClr val="FF6600"/>
              </a:solidFill>
            </a:endParaRPr>
          </a:p>
        </p:txBody>
      </p:sp>
      <p:sp>
        <p:nvSpPr>
          <p:cNvPr id="15" name="TextBox 14"/>
          <p:cNvSpPr txBox="1"/>
          <p:nvPr/>
        </p:nvSpPr>
        <p:spPr>
          <a:xfrm>
            <a:off x="4419600" y="1676400"/>
            <a:ext cx="533400" cy="369332"/>
          </a:xfrm>
          <a:prstGeom prst="rect">
            <a:avLst/>
          </a:prstGeom>
          <a:noFill/>
        </p:spPr>
        <p:txBody>
          <a:bodyPr wrap="square" rtlCol="0">
            <a:spAutoFit/>
          </a:bodyPr>
          <a:lstStyle/>
          <a:p>
            <a:r>
              <a:rPr lang="en-US" dirty="0">
                <a:solidFill>
                  <a:srgbClr val="0000FF"/>
                </a:solidFill>
              </a:rPr>
              <a:t>2</a:t>
            </a:r>
            <a:r>
              <a:rPr lang="en-US" dirty="0" smtClean="0">
                <a:solidFill>
                  <a:srgbClr val="0000FF"/>
                </a:solidFill>
              </a:rPr>
              <a:t>00</a:t>
            </a:r>
            <a:endParaRPr lang="en-US" dirty="0">
              <a:solidFill>
                <a:srgbClr val="0000FF"/>
              </a:solidFill>
            </a:endParaRPr>
          </a:p>
        </p:txBody>
      </p:sp>
      <p:sp>
        <p:nvSpPr>
          <p:cNvPr id="16" name="TextBox 15"/>
          <p:cNvSpPr txBox="1"/>
          <p:nvPr/>
        </p:nvSpPr>
        <p:spPr>
          <a:xfrm>
            <a:off x="8534400" y="5334000"/>
            <a:ext cx="609600" cy="369332"/>
          </a:xfrm>
          <a:prstGeom prst="rect">
            <a:avLst/>
          </a:prstGeom>
          <a:noFill/>
        </p:spPr>
        <p:txBody>
          <a:bodyPr wrap="square" rtlCol="0">
            <a:spAutoFit/>
          </a:bodyPr>
          <a:lstStyle/>
          <a:p>
            <a:r>
              <a:rPr lang="en-US" dirty="0" smtClean="0">
                <a:solidFill>
                  <a:srgbClr val="0000FF"/>
                </a:solidFill>
              </a:rPr>
              <a:t>-200</a:t>
            </a:r>
            <a:endParaRPr lang="en-US" dirty="0">
              <a:solidFill>
                <a:srgbClr val="0000FF"/>
              </a:solidFill>
            </a:endParaRPr>
          </a:p>
        </p:txBody>
      </p:sp>
      <p:sp>
        <p:nvSpPr>
          <p:cNvPr id="2" name="TextBox 1"/>
          <p:cNvSpPr txBox="1"/>
          <p:nvPr/>
        </p:nvSpPr>
        <p:spPr>
          <a:xfrm>
            <a:off x="548640" y="4846320"/>
            <a:ext cx="3581400" cy="646331"/>
          </a:xfrm>
          <a:prstGeom prst="rect">
            <a:avLst/>
          </a:prstGeom>
          <a:noFill/>
        </p:spPr>
        <p:txBody>
          <a:bodyPr wrap="square" rtlCol="0">
            <a:spAutoFit/>
          </a:bodyPr>
          <a:lstStyle/>
          <a:p>
            <a:r>
              <a:rPr lang="en-US" b="1" dirty="0" smtClean="0">
                <a:solidFill>
                  <a:srgbClr val="FF6600"/>
                </a:solidFill>
              </a:rPr>
              <a:t>Write down the number of carbon atoms that moved.</a:t>
            </a:r>
            <a:endParaRPr lang="en-US" b="1" dirty="0">
              <a:solidFill>
                <a:srgbClr val="FF6600"/>
              </a:solidFill>
            </a:endParaRPr>
          </a:p>
        </p:txBody>
      </p:sp>
      <p:sp>
        <p:nvSpPr>
          <p:cNvPr id="17" name="TextBox 16"/>
          <p:cNvSpPr txBox="1"/>
          <p:nvPr/>
        </p:nvSpPr>
        <p:spPr>
          <a:xfrm>
            <a:off x="548640" y="5486400"/>
            <a:ext cx="3505200" cy="646331"/>
          </a:xfrm>
          <a:prstGeom prst="rect">
            <a:avLst/>
          </a:prstGeom>
          <a:noFill/>
        </p:spPr>
        <p:txBody>
          <a:bodyPr wrap="square" rtlCol="0">
            <a:spAutoFit/>
          </a:bodyPr>
          <a:lstStyle/>
          <a:p>
            <a:r>
              <a:rPr lang="en-US" b="1" dirty="0" smtClean="0">
                <a:solidFill>
                  <a:srgbClr val="0000FF"/>
                </a:solidFill>
              </a:rPr>
              <a:t>Keep track of the number of carbon atoms that stayed.</a:t>
            </a:r>
            <a:endParaRPr lang="en-US" b="1" dirty="0">
              <a:solidFill>
                <a:srgbClr val="0000FF"/>
              </a:solidFill>
            </a:endParaRPr>
          </a:p>
        </p:txBody>
      </p:sp>
      <p:sp>
        <p:nvSpPr>
          <p:cNvPr id="18" name="TextBox 17"/>
          <p:cNvSpPr txBox="1"/>
          <p:nvPr/>
        </p:nvSpPr>
        <p:spPr>
          <a:xfrm>
            <a:off x="7924800" y="4419600"/>
            <a:ext cx="533400" cy="369332"/>
          </a:xfrm>
          <a:prstGeom prst="rect">
            <a:avLst/>
          </a:prstGeom>
          <a:noFill/>
        </p:spPr>
        <p:txBody>
          <a:bodyPr wrap="square" rtlCol="0">
            <a:spAutoFit/>
          </a:bodyPr>
          <a:lstStyle/>
          <a:p>
            <a:r>
              <a:rPr lang="en-US" u="sng" dirty="0" smtClean="0">
                <a:solidFill>
                  <a:srgbClr val="FF6600"/>
                </a:solidFill>
              </a:rPr>
              <a:t>100</a:t>
            </a:r>
            <a:endParaRPr lang="en-US" u="sng" dirty="0">
              <a:solidFill>
                <a:srgbClr val="FF6600"/>
              </a:solidFill>
            </a:endParaRPr>
          </a:p>
        </p:txBody>
      </p:sp>
      <p:sp>
        <p:nvSpPr>
          <p:cNvPr id="19" name="TextBox 18"/>
          <p:cNvSpPr txBox="1"/>
          <p:nvPr/>
        </p:nvSpPr>
        <p:spPr>
          <a:xfrm>
            <a:off x="8610600" y="3048000"/>
            <a:ext cx="533400" cy="369332"/>
          </a:xfrm>
          <a:prstGeom prst="rect">
            <a:avLst/>
          </a:prstGeom>
          <a:noFill/>
        </p:spPr>
        <p:txBody>
          <a:bodyPr wrap="square" rtlCol="0">
            <a:spAutoFit/>
          </a:bodyPr>
          <a:lstStyle/>
          <a:p>
            <a:r>
              <a:rPr lang="en-US" dirty="0" smtClean="0">
                <a:solidFill>
                  <a:srgbClr val="0000FF"/>
                </a:solidFill>
              </a:rPr>
              <a:t>100</a:t>
            </a:r>
            <a:endParaRPr lang="en-US" dirty="0">
              <a:solidFill>
                <a:srgbClr val="0000FF"/>
              </a:solidFill>
            </a:endParaRPr>
          </a:p>
        </p:txBody>
      </p:sp>
      <p:sp>
        <p:nvSpPr>
          <p:cNvPr id="20" name="TextBox 19"/>
          <p:cNvSpPr txBox="1"/>
          <p:nvPr/>
        </p:nvSpPr>
        <p:spPr>
          <a:xfrm>
            <a:off x="8534400" y="5562600"/>
            <a:ext cx="602382" cy="369332"/>
          </a:xfrm>
          <a:prstGeom prst="rect">
            <a:avLst/>
          </a:prstGeom>
          <a:noFill/>
        </p:spPr>
        <p:txBody>
          <a:bodyPr wrap="square" rtlCol="0">
            <a:spAutoFit/>
          </a:bodyPr>
          <a:lstStyle/>
          <a:p>
            <a:r>
              <a:rPr lang="en-US" dirty="0" smtClean="0">
                <a:solidFill>
                  <a:srgbClr val="0000FF"/>
                </a:solidFill>
              </a:rPr>
              <a:t>-100</a:t>
            </a:r>
            <a:endParaRPr lang="en-US" dirty="0">
              <a:solidFill>
                <a:srgbClr val="0000FF"/>
              </a:solidFill>
            </a:endParaRPr>
          </a:p>
        </p:txBody>
      </p:sp>
      <p:pic>
        <p:nvPicPr>
          <p:cNvPr id="21" name="Picture 20" descr="C cards.tiff"/>
          <p:cNvPicPr>
            <a:picLocks noChangeAspect="1"/>
          </p:cNvPicPr>
          <p:nvPr/>
        </p:nvPicPr>
        <p:blipFill rotWithShape="1">
          <a:blip r:embed="rId3">
            <a:extLst>
              <a:ext uri="{28A0092B-C50C-407E-A947-70E740481C1C}">
                <a14:useLocalDpi xmlns:a14="http://schemas.microsoft.com/office/drawing/2010/main" val="0"/>
              </a:ext>
            </a:extLst>
          </a:blip>
          <a:srcRect l="4341" t="6944" r="50812" b="48848"/>
          <a:stretch/>
        </p:blipFill>
        <p:spPr>
          <a:xfrm>
            <a:off x="7889564" y="3051175"/>
            <a:ext cx="425761" cy="434975"/>
          </a:xfrm>
          <a:prstGeom prst="rect">
            <a:avLst/>
          </a:prstGeom>
          <a:ln>
            <a:solidFill>
              <a:srgbClr val="000000"/>
            </a:solidFill>
          </a:ln>
        </p:spPr>
      </p:pic>
      <p:pic>
        <p:nvPicPr>
          <p:cNvPr id="22" name="Picture 21" descr="C cards.tiff"/>
          <p:cNvPicPr>
            <a:picLocks noChangeAspect="1"/>
          </p:cNvPicPr>
          <p:nvPr/>
        </p:nvPicPr>
        <p:blipFill rotWithShape="1">
          <a:blip r:embed="rId3">
            <a:extLst>
              <a:ext uri="{28A0092B-C50C-407E-A947-70E740481C1C}">
                <a14:useLocalDpi xmlns:a14="http://schemas.microsoft.com/office/drawing/2010/main" val="0"/>
              </a:ext>
            </a:extLst>
          </a:blip>
          <a:srcRect l="4341" t="6944" r="50812" b="5698"/>
          <a:stretch/>
        </p:blipFill>
        <p:spPr>
          <a:xfrm>
            <a:off x="5791200" y="1676400"/>
            <a:ext cx="425761" cy="859536"/>
          </a:xfrm>
          <a:prstGeom prst="rect">
            <a:avLst/>
          </a:prstGeom>
          <a:ln>
            <a:solidFill>
              <a:schemeClr val="tx1"/>
            </a:solidFill>
          </a:ln>
        </p:spPr>
      </p:pic>
      <p:sp>
        <p:nvSpPr>
          <p:cNvPr id="23" name="TextBox 22"/>
          <p:cNvSpPr txBox="1"/>
          <p:nvPr/>
        </p:nvSpPr>
        <p:spPr>
          <a:xfrm>
            <a:off x="6802782" y="3334396"/>
            <a:ext cx="533400" cy="369332"/>
          </a:xfrm>
          <a:prstGeom prst="rect">
            <a:avLst/>
          </a:prstGeom>
          <a:noFill/>
        </p:spPr>
        <p:txBody>
          <a:bodyPr wrap="square" rtlCol="0">
            <a:spAutoFit/>
          </a:bodyPr>
          <a:lstStyle/>
          <a:p>
            <a:r>
              <a:rPr lang="en-US" u="sng" dirty="0">
                <a:solidFill>
                  <a:srgbClr val="FF6600"/>
                </a:solidFill>
              </a:rPr>
              <a:t>5</a:t>
            </a:r>
            <a:r>
              <a:rPr lang="en-US" u="sng" dirty="0" smtClean="0">
                <a:solidFill>
                  <a:srgbClr val="FF6600"/>
                </a:solidFill>
              </a:rPr>
              <a:t>0</a:t>
            </a:r>
            <a:endParaRPr lang="en-US" u="sng" dirty="0">
              <a:solidFill>
                <a:srgbClr val="FF6600"/>
              </a:solidFill>
            </a:endParaRPr>
          </a:p>
        </p:txBody>
      </p:sp>
      <p:sp>
        <p:nvSpPr>
          <p:cNvPr id="24" name="TextBox 23"/>
          <p:cNvSpPr txBox="1"/>
          <p:nvPr/>
        </p:nvSpPr>
        <p:spPr>
          <a:xfrm>
            <a:off x="8665818" y="3288268"/>
            <a:ext cx="533400" cy="369332"/>
          </a:xfrm>
          <a:prstGeom prst="rect">
            <a:avLst/>
          </a:prstGeom>
          <a:noFill/>
        </p:spPr>
        <p:txBody>
          <a:bodyPr wrap="square" rtlCol="0">
            <a:spAutoFit/>
          </a:bodyPr>
          <a:lstStyle/>
          <a:p>
            <a:r>
              <a:rPr lang="en-US" dirty="0" smtClean="0">
                <a:solidFill>
                  <a:srgbClr val="0000FF"/>
                </a:solidFill>
              </a:rPr>
              <a:t>-50</a:t>
            </a:r>
            <a:endParaRPr lang="en-US" dirty="0">
              <a:solidFill>
                <a:srgbClr val="0000FF"/>
              </a:solidFill>
            </a:endParaRPr>
          </a:p>
        </p:txBody>
      </p:sp>
      <p:sp>
        <p:nvSpPr>
          <p:cNvPr id="25" name="TextBox 24"/>
          <p:cNvSpPr txBox="1"/>
          <p:nvPr/>
        </p:nvSpPr>
        <p:spPr>
          <a:xfrm>
            <a:off x="4419600" y="1884012"/>
            <a:ext cx="533400" cy="369332"/>
          </a:xfrm>
          <a:prstGeom prst="rect">
            <a:avLst/>
          </a:prstGeom>
          <a:noFill/>
        </p:spPr>
        <p:txBody>
          <a:bodyPr wrap="square" rtlCol="0">
            <a:spAutoFit/>
          </a:bodyPr>
          <a:lstStyle/>
          <a:p>
            <a:r>
              <a:rPr lang="en-US" dirty="0">
                <a:solidFill>
                  <a:srgbClr val="0000FF"/>
                </a:solidFill>
              </a:rPr>
              <a:t>+</a:t>
            </a:r>
            <a:r>
              <a:rPr lang="en-US" dirty="0" smtClean="0">
                <a:solidFill>
                  <a:srgbClr val="0000FF"/>
                </a:solidFill>
              </a:rPr>
              <a:t>50</a:t>
            </a:r>
            <a:endParaRPr lang="en-US" dirty="0">
              <a:solidFill>
                <a:srgbClr val="0000FF"/>
              </a:solidFill>
            </a:endParaRPr>
          </a:p>
        </p:txBody>
      </p:sp>
      <p:pic>
        <p:nvPicPr>
          <p:cNvPr id="26" name="Picture 25"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5486400" y="5159951"/>
            <a:ext cx="842982" cy="859849"/>
          </a:xfrm>
          <a:prstGeom prst="rect">
            <a:avLst/>
          </a:prstGeom>
          <a:ln>
            <a:solidFill>
              <a:srgbClr val="000000"/>
            </a:solidFill>
          </a:ln>
        </p:spPr>
      </p:pic>
      <p:sp>
        <p:nvSpPr>
          <p:cNvPr id="27" name="TextBox 26"/>
          <p:cNvSpPr txBox="1"/>
          <p:nvPr/>
        </p:nvSpPr>
        <p:spPr>
          <a:xfrm>
            <a:off x="6629400" y="5791200"/>
            <a:ext cx="533400" cy="369332"/>
          </a:xfrm>
          <a:prstGeom prst="rect">
            <a:avLst/>
          </a:prstGeom>
          <a:noFill/>
        </p:spPr>
        <p:txBody>
          <a:bodyPr wrap="square" rtlCol="0">
            <a:spAutoFit/>
          </a:bodyPr>
          <a:lstStyle/>
          <a:p>
            <a:r>
              <a:rPr lang="en-US" u="sng" dirty="0" smtClean="0">
                <a:solidFill>
                  <a:srgbClr val="FF6600"/>
                </a:solidFill>
              </a:rPr>
              <a:t>100</a:t>
            </a:r>
            <a:endParaRPr lang="en-US" u="sng" dirty="0">
              <a:solidFill>
                <a:srgbClr val="FF6600"/>
              </a:solidFill>
            </a:endParaRPr>
          </a:p>
        </p:txBody>
      </p:sp>
      <p:sp>
        <p:nvSpPr>
          <p:cNvPr id="29" name="TextBox 28"/>
          <p:cNvSpPr txBox="1"/>
          <p:nvPr/>
        </p:nvSpPr>
        <p:spPr>
          <a:xfrm>
            <a:off x="8534400" y="5781880"/>
            <a:ext cx="609600" cy="369332"/>
          </a:xfrm>
          <a:prstGeom prst="rect">
            <a:avLst/>
          </a:prstGeom>
          <a:noFill/>
        </p:spPr>
        <p:txBody>
          <a:bodyPr wrap="square" rtlCol="0">
            <a:spAutoFit/>
          </a:bodyPr>
          <a:lstStyle/>
          <a:p>
            <a:r>
              <a:rPr lang="en-US" dirty="0" smtClean="0">
                <a:solidFill>
                  <a:srgbClr val="0000FF"/>
                </a:solidFill>
              </a:rPr>
              <a:t>-100</a:t>
            </a:r>
            <a:endParaRPr lang="en-US" dirty="0">
              <a:solidFill>
                <a:srgbClr val="0000FF"/>
              </a:solidFill>
            </a:endParaRPr>
          </a:p>
        </p:txBody>
      </p:sp>
      <p:sp>
        <p:nvSpPr>
          <p:cNvPr id="30" name="TextBox 29"/>
          <p:cNvSpPr txBox="1"/>
          <p:nvPr/>
        </p:nvSpPr>
        <p:spPr>
          <a:xfrm>
            <a:off x="4648200" y="5105400"/>
            <a:ext cx="533400" cy="369332"/>
          </a:xfrm>
          <a:prstGeom prst="rect">
            <a:avLst/>
          </a:prstGeom>
          <a:noFill/>
        </p:spPr>
        <p:txBody>
          <a:bodyPr wrap="square" rtlCol="0">
            <a:spAutoFit/>
          </a:bodyPr>
          <a:lstStyle/>
          <a:p>
            <a:r>
              <a:rPr lang="en-US" dirty="0" smtClean="0">
                <a:solidFill>
                  <a:srgbClr val="0000FF"/>
                </a:solidFill>
              </a:rPr>
              <a:t>100</a:t>
            </a:r>
            <a:endParaRPr lang="en-US" dirty="0">
              <a:solidFill>
                <a:srgbClr val="0000FF"/>
              </a:solidFill>
            </a:endParaRPr>
          </a:p>
        </p:txBody>
      </p:sp>
      <p:pic>
        <p:nvPicPr>
          <p:cNvPr id="31" name="Picture 30" descr="C cards.tiff"/>
          <p:cNvPicPr>
            <a:picLocks noChangeAspect="1"/>
          </p:cNvPicPr>
          <p:nvPr/>
        </p:nvPicPr>
        <p:blipFill rotWithShape="1">
          <a:blip r:embed="rId3">
            <a:extLst>
              <a:ext uri="{28A0092B-C50C-407E-A947-70E740481C1C}">
                <a14:useLocalDpi xmlns:a14="http://schemas.microsoft.com/office/drawing/2010/main" val="0"/>
              </a:ext>
            </a:extLst>
          </a:blip>
          <a:srcRect l="4341" t="6944" r="50812" b="48848"/>
          <a:stretch/>
        </p:blipFill>
        <p:spPr>
          <a:xfrm>
            <a:off x="7889875" y="3482975"/>
            <a:ext cx="425761" cy="434975"/>
          </a:xfrm>
          <a:prstGeom prst="rect">
            <a:avLst/>
          </a:prstGeom>
          <a:ln>
            <a:solidFill>
              <a:schemeClr val="tx1"/>
            </a:solidFill>
          </a:ln>
        </p:spPr>
      </p:pic>
      <p:sp>
        <p:nvSpPr>
          <p:cNvPr id="32" name="TextBox 31"/>
          <p:cNvSpPr txBox="1"/>
          <p:nvPr/>
        </p:nvSpPr>
        <p:spPr>
          <a:xfrm>
            <a:off x="8675021" y="3489262"/>
            <a:ext cx="533400" cy="369332"/>
          </a:xfrm>
          <a:prstGeom prst="rect">
            <a:avLst/>
          </a:prstGeom>
          <a:noFill/>
        </p:spPr>
        <p:txBody>
          <a:bodyPr wrap="square" rtlCol="0">
            <a:spAutoFit/>
          </a:bodyPr>
          <a:lstStyle/>
          <a:p>
            <a:r>
              <a:rPr lang="en-US" dirty="0" smtClean="0">
                <a:solidFill>
                  <a:srgbClr val="0000FF"/>
                </a:solidFill>
              </a:rPr>
              <a:t>-25</a:t>
            </a:r>
            <a:endParaRPr lang="en-US" dirty="0">
              <a:solidFill>
                <a:srgbClr val="0000FF"/>
              </a:solidFill>
            </a:endParaRPr>
          </a:p>
        </p:txBody>
      </p:sp>
      <p:sp>
        <p:nvSpPr>
          <p:cNvPr id="33" name="TextBox 32"/>
          <p:cNvSpPr txBox="1"/>
          <p:nvPr/>
        </p:nvSpPr>
        <p:spPr>
          <a:xfrm>
            <a:off x="4650776" y="5308860"/>
            <a:ext cx="533400" cy="369332"/>
          </a:xfrm>
          <a:prstGeom prst="rect">
            <a:avLst/>
          </a:prstGeom>
          <a:noFill/>
        </p:spPr>
        <p:txBody>
          <a:bodyPr wrap="square" rtlCol="0">
            <a:spAutoFit/>
          </a:bodyPr>
          <a:lstStyle/>
          <a:p>
            <a:r>
              <a:rPr lang="en-US" dirty="0" smtClean="0">
                <a:solidFill>
                  <a:srgbClr val="0000FF"/>
                </a:solidFill>
              </a:rPr>
              <a:t>+25</a:t>
            </a:r>
            <a:endParaRPr lang="en-US" dirty="0">
              <a:solidFill>
                <a:srgbClr val="0000FF"/>
              </a:solidFill>
            </a:endParaRPr>
          </a:p>
        </p:txBody>
      </p:sp>
      <p:sp>
        <p:nvSpPr>
          <p:cNvPr id="34" name="TextBox 33"/>
          <p:cNvSpPr txBox="1"/>
          <p:nvPr/>
        </p:nvSpPr>
        <p:spPr>
          <a:xfrm>
            <a:off x="6324600" y="4431268"/>
            <a:ext cx="533400" cy="369332"/>
          </a:xfrm>
          <a:prstGeom prst="rect">
            <a:avLst/>
          </a:prstGeom>
          <a:noFill/>
        </p:spPr>
        <p:txBody>
          <a:bodyPr wrap="square" rtlCol="0">
            <a:spAutoFit/>
          </a:bodyPr>
          <a:lstStyle/>
          <a:p>
            <a:r>
              <a:rPr lang="en-US" u="sng" dirty="0" smtClean="0">
                <a:solidFill>
                  <a:srgbClr val="FF6600"/>
                </a:solidFill>
              </a:rPr>
              <a:t>25</a:t>
            </a:r>
            <a:endParaRPr lang="en-US" u="sng" dirty="0">
              <a:solidFill>
                <a:srgbClr val="FF6600"/>
              </a:solidFill>
            </a:endParaRPr>
          </a:p>
        </p:txBody>
      </p:sp>
    </p:spTree>
    <p:extLst>
      <p:ext uri="{BB962C8B-B14F-4D97-AF65-F5344CB8AC3E}">
        <p14:creationId xmlns:p14="http://schemas.microsoft.com/office/powerpoint/2010/main" val="135461580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3.54044E-6 1.7342E-6 C -3.54044E-6 1.7342E-6 -0.13884 0.15212 -0.27768 0.3047 " pathEditMode="relative" rAng="0" ptsTypes="aA">
                                      <p:cBhvr>
                                        <p:cTn id="6" dur="2000" fill="hold"/>
                                        <p:tgtEl>
                                          <p:spTgt spid="31"/>
                                        </p:tgtEl>
                                        <p:attrNameLst>
                                          <p:attrName>ppt_x</p:attrName>
                                          <p:attrName>ppt_y</p:attrName>
                                        </p:attrNameLst>
                                      </p:cBhvr>
                                      <p:rCtr x="-13884" y="15235"/>
                                    </p:animMotion>
                                  </p:childTnLst>
                                </p:cTn>
                              </p:par>
                              <p:par>
                                <p:cTn id="7" presetID="1" presetClass="entr" presetSubtype="0" fill="hold" grpId="0" nodeType="withEffect">
                                  <p:stCondLst>
                                    <p:cond delay="2000"/>
                                  </p:stCondLst>
                                  <p:childTnLst>
                                    <p:set>
                                      <p:cBhvr>
                                        <p:cTn id="8" dur="1" fill="hold">
                                          <p:stCondLst>
                                            <p:cond delay="0"/>
                                          </p:stCondLst>
                                        </p:cTn>
                                        <p:tgtEl>
                                          <p:spTgt spid="34"/>
                                        </p:tgtEl>
                                        <p:attrNameLst>
                                          <p:attrName>style.visibility</p:attrName>
                                        </p:attrNameLst>
                                      </p:cBhvr>
                                      <p:to>
                                        <p:strVal val="visible"/>
                                      </p:to>
                                    </p:set>
                                  </p:childTnLst>
                                </p:cTn>
                              </p:par>
                              <p:par>
                                <p:cTn id="9" presetID="1" presetClass="entr" presetSubtype="0" fill="hold" grpId="0" nodeType="withEffect">
                                  <p:stCondLst>
                                    <p:cond delay="200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p:bldP spid="32" grpId="0"/>
      <p:bldP spid="33" grpId="0"/>
      <p:bldP spid="3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30" descr="Slide0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3495676" y="1209675"/>
            <a:ext cx="6857999" cy="4438650"/>
          </a:xfrm>
          <a:prstGeom prst="rect">
            <a:avLst/>
          </a:prstGeom>
        </p:spPr>
      </p:pic>
      <p:sp>
        <p:nvSpPr>
          <p:cNvPr id="5" name="TextBox 4"/>
          <p:cNvSpPr txBox="1"/>
          <p:nvPr/>
        </p:nvSpPr>
        <p:spPr>
          <a:xfrm>
            <a:off x="228600" y="304800"/>
            <a:ext cx="4953000" cy="4585871"/>
          </a:xfrm>
          <a:prstGeom prst="rect">
            <a:avLst/>
          </a:prstGeom>
          <a:noFill/>
        </p:spPr>
        <p:txBody>
          <a:bodyPr wrap="square" rtlCol="0">
            <a:spAutoFit/>
          </a:bodyPr>
          <a:lstStyle/>
          <a:p>
            <a:r>
              <a:rPr lang="en-US" sz="2400" i="1" dirty="0"/>
              <a:t>One of three things can happen to food (grass) in a rabbit’s stomach: </a:t>
            </a:r>
          </a:p>
          <a:p>
            <a:endParaRPr lang="en-US" sz="800" dirty="0" smtClean="0"/>
          </a:p>
          <a:p>
            <a:r>
              <a:rPr lang="en-US" sz="3600" dirty="0"/>
              <a:t>3</a:t>
            </a:r>
            <a:r>
              <a:rPr lang="en-US" sz="3600" dirty="0" smtClean="0"/>
              <a:t>) Rabbits digest &amp; biosynthesize</a:t>
            </a:r>
          </a:p>
          <a:p>
            <a:endParaRPr lang="en-US" sz="800" dirty="0" smtClean="0"/>
          </a:p>
          <a:p>
            <a:endParaRPr lang="en-US" sz="800" dirty="0"/>
          </a:p>
          <a:p>
            <a:r>
              <a:rPr lang="en-US" sz="2800" dirty="0" smtClean="0"/>
              <a:t>Large molecules in grass are broken down into small molecules.</a:t>
            </a:r>
          </a:p>
          <a:p>
            <a:endParaRPr lang="en-US" sz="800" dirty="0" smtClean="0"/>
          </a:p>
          <a:p>
            <a:r>
              <a:rPr lang="en-US" sz="2800" dirty="0" smtClean="0"/>
              <a:t>Small molecules are made into rabbit biomass.</a:t>
            </a:r>
          </a:p>
        </p:txBody>
      </p:sp>
      <p:pic>
        <p:nvPicPr>
          <p:cNvPr id="7" name="Picture 6"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7239000" y="5181600"/>
            <a:ext cx="842982" cy="859849"/>
          </a:xfrm>
          <a:prstGeom prst="rect">
            <a:avLst/>
          </a:prstGeom>
          <a:ln>
            <a:solidFill>
              <a:srgbClr val="000000"/>
            </a:solidFill>
          </a:ln>
        </p:spPr>
      </p:pic>
      <p:sp>
        <p:nvSpPr>
          <p:cNvPr id="8" name="TextBox 7"/>
          <p:cNvSpPr txBox="1"/>
          <p:nvPr/>
        </p:nvSpPr>
        <p:spPr>
          <a:xfrm>
            <a:off x="8534400" y="5105400"/>
            <a:ext cx="533400" cy="369332"/>
          </a:xfrm>
          <a:prstGeom prst="rect">
            <a:avLst/>
          </a:prstGeom>
          <a:noFill/>
        </p:spPr>
        <p:txBody>
          <a:bodyPr wrap="square" rtlCol="0">
            <a:spAutoFit/>
          </a:bodyPr>
          <a:lstStyle/>
          <a:p>
            <a:r>
              <a:rPr lang="en-US" dirty="0" smtClean="0">
                <a:solidFill>
                  <a:srgbClr val="0000FF"/>
                </a:solidFill>
              </a:rPr>
              <a:t>500</a:t>
            </a:r>
            <a:endParaRPr lang="en-US" dirty="0">
              <a:solidFill>
                <a:srgbClr val="0000FF"/>
              </a:solidFill>
            </a:endParaRPr>
          </a:p>
        </p:txBody>
      </p:sp>
      <p:pic>
        <p:nvPicPr>
          <p:cNvPr id="11" name="Picture 10"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5334000" y="1752600"/>
            <a:ext cx="842982" cy="859849"/>
          </a:xfrm>
          <a:prstGeom prst="rect">
            <a:avLst/>
          </a:prstGeom>
          <a:ln>
            <a:solidFill>
              <a:srgbClr val="000000"/>
            </a:solidFill>
          </a:ln>
        </p:spPr>
      </p:pic>
      <p:pic>
        <p:nvPicPr>
          <p:cNvPr id="12" name="Picture 11"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5257800" y="1828800"/>
            <a:ext cx="842982" cy="859849"/>
          </a:xfrm>
          <a:prstGeom prst="rect">
            <a:avLst/>
          </a:prstGeom>
          <a:ln>
            <a:solidFill>
              <a:srgbClr val="000000"/>
            </a:solidFill>
          </a:ln>
        </p:spPr>
      </p:pic>
      <p:sp>
        <p:nvSpPr>
          <p:cNvPr id="14" name="TextBox 13"/>
          <p:cNvSpPr txBox="1"/>
          <p:nvPr/>
        </p:nvSpPr>
        <p:spPr>
          <a:xfrm>
            <a:off x="5791200" y="3669268"/>
            <a:ext cx="533400" cy="369332"/>
          </a:xfrm>
          <a:prstGeom prst="rect">
            <a:avLst/>
          </a:prstGeom>
          <a:noFill/>
        </p:spPr>
        <p:txBody>
          <a:bodyPr wrap="square" rtlCol="0">
            <a:spAutoFit/>
          </a:bodyPr>
          <a:lstStyle/>
          <a:p>
            <a:r>
              <a:rPr lang="en-US" u="sng" dirty="0">
                <a:solidFill>
                  <a:srgbClr val="FF6600"/>
                </a:solidFill>
              </a:rPr>
              <a:t>2</a:t>
            </a:r>
            <a:r>
              <a:rPr lang="en-US" u="sng" dirty="0" smtClean="0">
                <a:solidFill>
                  <a:srgbClr val="FF6600"/>
                </a:solidFill>
              </a:rPr>
              <a:t>00</a:t>
            </a:r>
            <a:endParaRPr lang="en-US" u="sng" dirty="0">
              <a:solidFill>
                <a:srgbClr val="FF6600"/>
              </a:solidFill>
            </a:endParaRPr>
          </a:p>
        </p:txBody>
      </p:sp>
      <p:sp>
        <p:nvSpPr>
          <p:cNvPr id="15" name="TextBox 14"/>
          <p:cNvSpPr txBox="1"/>
          <p:nvPr/>
        </p:nvSpPr>
        <p:spPr>
          <a:xfrm>
            <a:off x="4419600" y="1676400"/>
            <a:ext cx="533400" cy="369332"/>
          </a:xfrm>
          <a:prstGeom prst="rect">
            <a:avLst/>
          </a:prstGeom>
          <a:noFill/>
        </p:spPr>
        <p:txBody>
          <a:bodyPr wrap="square" rtlCol="0">
            <a:spAutoFit/>
          </a:bodyPr>
          <a:lstStyle/>
          <a:p>
            <a:r>
              <a:rPr lang="en-US" dirty="0">
                <a:solidFill>
                  <a:srgbClr val="0000FF"/>
                </a:solidFill>
              </a:rPr>
              <a:t>2</a:t>
            </a:r>
            <a:r>
              <a:rPr lang="en-US" dirty="0" smtClean="0">
                <a:solidFill>
                  <a:srgbClr val="0000FF"/>
                </a:solidFill>
              </a:rPr>
              <a:t>00</a:t>
            </a:r>
            <a:endParaRPr lang="en-US" dirty="0">
              <a:solidFill>
                <a:srgbClr val="0000FF"/>
              </a:solidFill>
            </a:endParaRPr>
          </a:p>
        </p:txBody>
      </p:sp>
      <p:sp>
        <p:nvSpPr>
          <p:cNvPr id="16" name="TextBox 15"/>
          <p:cNvSpPr txBox="1"/>
          <p:nvPr/>
        </p:nvSpPr>
        <p:spPr>
          <a:xfrm>
            <a:off x="8534400" y="5334000"/>
            <a:ext cx="609600" cy="369332"/>
          </a:xfrm>
          <a:prstGeom prst="rect">
            <a:avLst/>
          </a:prstGeom>
          <a:noFill/>
        </p:spPr>
        <p:txBody>
          <a:bodyPr wrap="square" rtlCol="0">
            <a:spAutoFit/>
          </a:bodyPr>
          <a:lstStyle/>
          <a:p>
            <a:r>
              <a:rPr lang="en-US" dirty="0" smtClean="0">
                <a:solidFill>
                  <a:srgbClr val="0000FF"/>
                </a:solidFill>
              </a:rPr>
              <a:t>-200</a:t>
            </a:r>
            <a:endParaRPr lang="en-US" dirty="0">
              <a:solidFill>
                <a:srgbClr val="0000FF"/>
              </a:solidFill>
            </a:endParaRPr>
          </a:p>
        </p:txBody>
      </p:sp>
      <p:sp>
        <p:nvSpPr>
          <p:cNvPr id="18" name="TextBox 17"/>
          <p:cNvSpPr txBox="1"/>
          <p:nvPr/>
        </p:nvSpPr>
        <p:spPr>
          <a:xfrm>
            <a:off x="7924800" y="4419600"/>
            <a:ext cx="533400" cy="369332"/>
          </a:xfrm>
          <a:prstGeom prst="rect">
            <a:avLst/>
          </a:prstGeom>
          <a:noFill/>
        </p:spPr>
        <p:txBody>
          <a:bodyPr wrap="square" rtlCol="0">
            <a:spAutoFit/>
          </a:bodyPr>
          <a:lstStyle/>
          <a:p>
            <a:r>
              <a:rPr lang="en-US" u="sng" dirty="0" smtClean="0">
                <a:solidFill>
                  <a:srgbClr val="FF6600"/>
                </a:solidFill>
              </a:rPr>
              <a:t>100</a:t>
            </a:r>
            <a:endParaRPr lang="en-US" u="sng" dirty="0">
              <a:solidFill>
                <a:srgbClr val="FF6600"/>
              </a:solidFill>
            </a:endParaRPr>
          </a:p>
        </p:txBody>
      </p:sp>
      <p:sp>
        <p:nvSpPr>
          <p:cNvPr id="19" name="TextBox 18"/>
          <p:cNvSpPr txBox="1"/>
          <p:nvPr/>
        </p:nvSpPr>
        <p:spPr>
          <a:xfrm>
            <a:off x="8610600" y="3048000"/>
            <a:ext cx="533400" cy="369332"/>
          </a:xfrm>
          <a:prstGeom prst="rect">
            <a:avLst/>
          </a:prstGeom>
          <a:noFill/>
        </p:spPr>
        <p:txBody>
          <a:bodyPr wrap="square" rtlCol="0">
            <a:spAutoFit/>
          </a:bodyPr>
          <a:lstStyle/>
          <a:p>
            <a:r>
              <a:rPr lang="en-US" dirty="0" smtClean="0">
                <a:solidFill>
                  <a:srgbClr val="0000FF"/>
                </a:solidFill>
              </a:rPr>
              <a:t>100</a:t>
            </a:r>
            <a:endParaRPr lang="en-US" dirty="0">
              <a:solidFill>
                <a:srgbClr val="0000FF"/>
              </a:solidFill>
            </a:endParaRPr>
          </a:p>
        </p:txBody>
      </p:sp>
      <p:sp>
        <p:nvSpPr>
          <p:cNvPr id="20" name="TextBox 19"/>
          <p:cNvSpPr txBox="1"/>
          <p:nvPr/>
        </p:nvSpPr>
        <p:spPr>
          <a:xfrm>
            <a:off x="8534400" y="5562600"/>
            <a:ext cx="602382" cy="369332"/>
          </a:xfrm>
          <a:prstGeom prst="rect">
            <a:avLst/>
          </a:prstGeom>
          <a:noFill/>
        </p:spPr>
        <p:txBody>
          <a:bodyPr wrap="square" rtlCol="0">
            <a:spAutoFit/>
          </a:bodyPr>
          <a:lstStyle/>
          <a:p>
            <a:r>
              <a:rPr lang="en-US" dirty="0" smtClean="0">
                <a:solidFill>
                  <a:srgbClr val="0000FF"/>
                </a:solidFill>
              </a:rPr>
              <a:t>-100</a:t>
            </a:r>
            <a:endParaRPr lang="en-US" dirty="0">
              <a:solidFill>
                <a:srgbClr val="0000FF"/>
              </a:solidFill>
            </a:endParaRPr>
          </a:p>
        </p:txBody>
      </p:sp>
      <p:pic>
        <p:nvPicPr>
          <p:cNvPr id="21" name="Picture 20" descr="C cards.tiff"/>
          <p:cNvPicPr>
            <a:picLocks noChangeAspect="1"/>
          </p:cNvPicPr>
          <p:nvPr/>
        </p:nvPicPr>
        <p:blipFill rotWithShape="1">
          <a:blip r:embed="rId3">
            <a:extLst>
              <a:ext uri="{28A0092B-C50C-407E-A947-70E740481C1C}">
                <a14:useLocalDpi xmlns:a14="http://schemas.microsoft.com/office/drawing/2010/main" val="0"/>
              </a:ext>
            </a:extLst>
          </a:blip>
          <a:srcRect l="4341" t="6944" r="50812" b="48848"/>
          <a:stretch/>
        </p:blipFill>
        <p:spPr>
          <a:xfrm>
            <a:off x="7889564" y="3051175"/>
            <a:ext cx="425761" cy="434975"/>
          </a:xfrm>
          <a:prstGeom prst="rect">
            <a:avLst/>
          </a:prstGeom>
          <a:ln>
            <a:solidFill>
              <a:srgbClr val="000000"/>
            </a:solidFill>
          </a:ln>
        </p:spPr>
      </p:pic>
      <p:pic>
        <p:nvPicPr>
          <p:cNvPr id="22" name="Picture 21" descr="C cards.tiff"/>
          <p:cNvPicPr>
            <a:picLocks noChangeAspect="1"/>
          </p:cNvPicPr>
          <p:nvPr/>
        </p:nvPicPr>
        <p:blipFill rotWithShape="1">
          <a:blip r:embed="rId3">
            <a:extLst>
              <a:ext uri="{28A0092B-C50C-407E-A947-70E740481C1C}">
                <a14:useLocalDpi xmlns:a14="http://schemas.microsoft.com/office/drawing/2010/main" val="0"/>
              </a:ext>
            </a:extLst>
          </a:blip>
          <a:srcRect l="4341" t="6944" r="50812" b="5698"/>
          <a:stretch/>
        </p:blipFill>
        <p:spPr>
          <a:xfrm>
            <a:off x="5791200" y="1676400"/>
            <a:ext cx="425761" cy="859536"/>
          </a:xfrm>
          <a:prstGeom prst="rect">
            <a:avLst/>
          </a:prstGeom>
          <a:ln>
            <a:solidFill>
              <a:schemeClr val="tx1"/>
            </a:solidFill>
          </a:ln>
        </p:spPr>
      </p:pic>
      <p:sp>
        <p:nvSpPr>
          <p:cNvPr id="23" name="TextBox 22"/>
          <p:cNvSpPr txBox="1"/>
          <p:nvPr/>
        </p:nvSpPr>
        <p:spPr>
          <a:xfrm>
            <a:off x="6802782" y="3334396"/>
            <a:ext cx="533400" cy="369332"/>
          </a:xfrm>
          <a:prstGeom prst="rect">
            <a:avLst/>
          </a:prstGeom>
          <a:noFill/>
        </p:spPr>
        <p:txBody>
          <a:bodyPr wrap="square" rtlCol="0">
            <a:spAutoFit/>
          </a:bodyPr>
          <a:lstStyle/>
          <a:p>
            <a:r>
              <a:rPr lang="en-US" u="sng" dirty="0">
                <a:solidFill>
                  <a:srgbClr val="FF6600"/>
                </a:solidFill>
              </a:rPr>
              <a:t>5</a:t>
            </a:r>
            <a:r>
              <a:rPr lang="en-US" u="sng" dirty="0" smtClean="0">
                <a:solidFill>
                  <a:srgbClr val="FF6600"/>
                </a:solidFill>
              </a:rPr>
              <a:t>0</a:t>
            </a:r>
            <a:endParaRPr lang="en-US" u="sng" dirty="0">
              <a:solidFill>
                <a:srgbClr val="FF6600"/>
              </a:solidFill>
            </a:endParaRPr>
          </a:p>
        </p:txBody>
      </p:sp>
      <p:sp>
        <p:nvSpPr>
          <p:cNvPr id="24" name="TextBox 23"/>
          <p:cNvSpPr txBox="1"/>
          <p:nvPr/>
        </p:nvSpPr>
        <p:spPr>
          <a:xfrm>
            <a:off x="8665818" y="3288268"/>
            <a:ext cx="533400" cy="369332"/>
          </a:xfrm>
          <a:prstGeom prst="rect">
            <a:avLst/>
          </a:prstGeom>
          <a:noFill/>
        </p:spPr>
        <p:txBody>
          <a:bodyPr wrap="square" rtlCol="0">
            <a:spAutoFit/>
          </a:bodyPr>
          <a:lstStyle/>
          <a:p>
            <a:r>
              <a:rPr lang="en-US" dirty="0" smtClean="0">
                <a:solidFill>
                  <a:srgbClr val="0000FF"/>
                </a:solidFill>
              </a:rPr>
              <a:t>-50</a:t>
            </a:r>
            <a:endParaRPr lang="en-US" dirty="0">
              <a:solidFill>
                <a:srgbClr val="0000FF"/>
              </a:solidFill>
            </a:endParaRPr>
          </a:p>
        </p:txBody>
      </p:sp>
      <p:sp>
        <p:nvSpPr>
          <p:cNvPr id="25" name="TextBox 24"/>
          <p:cNvSpPr txBox="1"/>
          <p:nvPr/>
        </p:nvSpPr>
        <p:spPr>
          <a:xfrm>
            <a:off x="4419600" y="1884012"/>
            <a:ext cx="533400" cy="369332"/>
          </a:xfrm>
          <a:prstGeom prst="rect">
            <a:avLst/>
          </a:prstGeom>
          <a:noFill/>
        </p:spPr>
        <p:txBody>
          <a:bodyPr wrap="square" rtlCol="0">
            <a:spAutoFit/>
          </a:bodyPr>
          <a:lstStyle/>
          <a:p>
            <a:r>
              <a:rPr lang="en-US" dirty="0">
                <a:solidFill>
                  <a:srgbClr val="0000FF"/>
                </a:solidFill>
              </a:rPr>
              <a:t>+</a:t>
            </a:r>
            <a:r>
              <a:rPr lang="en-US" dirty="0" smtClean="0">
                <a:solidFill>
                  <a:srgbClr val="0000FF"/>
                </a:solidFill>
              </a:rPr>
              <a:t>50</a:t>
            </a:r>
            <a:endParaRPr lang="en-US" dirty="0">
              <a:solidFill>
                <a:srgbClr val="0000FF"/>
              </a:solidFill>
            </a:endParaRPr>
          </a:p>
        </p:txBody>
      </p:sp>
      <p:pic>
        <p:nvPicPr>
          <p:cNvPr id="26" name="Picture 25"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5486400" y="5159951"/>
            <a:ext cx="842982" cy="859849"/>
          </a:xfrm>
          <a:prstGeom prst="rect">
            <a:avLst/>
          </a:prstGeom>
          <a:ln>
            <a:solidFill>
              <a:srgbClr val="000000"/>
            </a:solidFill>
          </a:ln>
        </p:spPr>
      </p:pic>
      <p:sp>
        <p:nvSpPr>
          <p:cNvPr id="27" name="TextBox 26"/>
          <p:cNvSpPr txBox="1"/>
          <p:nvPr/>
        </p:nvSpPr>
        <p:spPr>
          <a:xfrm>
            <a:off x="6629400" y="5791200"/>
            <a:ext cx="533400" cy="369332"/>
          </a:xfrm>
          <a:prstGeom prst="rect">
            <a:avLst/>
          </a:prstGeom>
          <a:noFill/>
        </p:spPr>
        <p:txBody>
          <a:bodyPr wrap="square" rtlCol="0">
            <a:spAutoFit/>
          </a:bodyPr>
          <a:lstStyle/>
          <a:p>
            <a:r>
              <a:rPr lang="en-US" u="sng" dirty="0" smtClean="0">
                <a:solidFill>
                  <a:srgbClr val="FF6600"/>
                </a:solidFill>
              </a:rPr>
              <a:t>100</a:t>
            </a:r>
            <a:endParaRPr lang="en-US" u="sng" dirty="0">
              <a:solidFill>
                <a:srgbClr val="FF6600"/>
              </a:solidFill>
            </a:endParaRPr>
          </a:p>
        </p:txBody>
      </p:sp>
      <p:sp>
        <p:nvSpPr>
          <p:cNvPr id="29" name="TextBox 28"/>
          <p:cNvSpPr txBox="1"/>
          <p:nvPr/>
        </p:nvSpPr>
        <p:spPr>
          <a:xfrm>
            <a:off x="8534400" y="5781880"/>
            <a:ext cx="609600" cy="369332"/>
          </a:xfrm>
          <a:prstGeom prst="rect">
            <a:avLst/>
          </a:prstGeom>
          <a:noFill/>
        </p:spPr>
        <p:txBody>
          <a:bodyPr wrap="square" rtlCol="0">
            <a:spAutoFit/>
          </a:bodyPr>
          <a:lstStyle/>
          <a:p>
            <a:r>
              <a:rPr lang="en-US" dirty="0" smtClean="0">
                <a:solidFill>
                  <a:srgbClr val="0000FF"/>
                </a:solidFill>
              </a:rPr>
              <a:t>-100</a:t>
            </a:r>
            <a:endParaRPr lang="en-US" dirty="0">
              <a:solidFill>
                <a:srgbClr val="0000FF"/>
              </a:solidFill>
            </a:endParaRPr>
          </a:p>
        </p:txBody>
      </p:sp>
      <p:sp>
        <p:nvSpPr>
          <p:cNvPr id="30" name="TextBox 29"/>
          <p:cNvSpPr txBox="1"/>
          <p:nvPr/>
        </p:nvSpPr>
        <p:spPr>
          <a:xfrm>
            <a:off x="4648200" y="5105400"/>
            <a:ext cx="533400" cy="369332"/>
          </a:xfrm>
          <a:prstGeom prst="rect">
            <a:avLst/>
          </a:prstGeom>
          <a:noFill/>
        </p:spPr>
        <p:txBody>
          <a:bodyPr wrap="square" rtlCol="0">
            <a:spAutoFit/>
          </a:bodyPr>
          <a:lstStyle/>
          <a:p>
            <a:r>
              <a:rPr lang="en-US" dirty="0" smtClean="0">
                <a:solidFill>
                  <a:srgbClr val="0000FF"/>
                </a:solidFill>
              </a:rPr>
              <a:t>100</a:t>
            </a:r>
            <a:endParaRPr lang="en-US" dirty="0">
              <a:solidFill>
                <a:srgbClr val="0000FF"/>
              </a:solidFill>
            </a:endParaRPr>
          </a:p>
        </p:txBody>
      </p:sp>
      <p:sp>
        <p:nvSpPr>
          <p:cNvPr id="32" name="TextBox 31"/>
          <p:cNvSpPr txBox="1"/>
          <p:nvPr/>
        </p:nvSpPr>
        <p:spPr>
          <a:xfrm>
            <a:off x="8675021" y="3489262"/>
            <a:ext cx="533400" cy="369332"/>
          </a:xfrm>
          <a:prstGeom prst="rect">
            <a:avLst/>
          </a:prstGeom>
          <a:noFill/>
        </p:spPr>
        <p:txBody>
          <a:bodyPr wrap="square" rtlCol="0">
            <a:spAutoFit/>
          </a:bodyPr>
          <a:lstStyle/>
          <a:p>
            <a:r>
              <a:rPr lang="en-US" dirty="0" smtClean="0">
                <a:solidFill>
                  <a:srgbClr val="0000FF"/>
                </a:solidFill>
              </a:rPr>
              <a:t>-25</a:t>
            </a:r>
            <a:endParaRPr lang="en-US" dirty="0">
              <a:solidFill>
                <a:srgbClr val="0000FF"/>
              </a:solidFill>
            </a:endParaRPr>
          </a:p>
        </p:txBody>
      </p:sp>
      <p:sp>
        <p:nvSpPr>
          <p:cNvPr id="33" name="TextBox 32"/>
          <p:cNvSpPr txBox="1"/>
          <p:nvPr/>
        </p:nvSpPr>
        <p:spPr>
          <a:xfrm>
            <a:off x="4650776" y="5308860"/>
            <a:ext cx="533400" cy="369332"/>
          </a:xfrm>
          <a:prstGeom prst="rect">
            <a:avLst/>
          </a:prstGeom>
          <a:noFill/>
        </p:spPr>
        <p:txBody>
          <a:bodyPr wrap="square" rtlCol="0">
            <a:spAutoFit/>
          </a:bodyPr>
          <a:lstStyle/>
          <a:p>
            <a:r>
              <a:rPr lang="en-US" dirty="0" smtClean="0">
                <a:solidFill>
                  <a:srgbClr val="0000FF"/>
                </a:solidFill>
              </a:rPr>
              <a:t>+25</a:t>
            </a:r>
            <a:endParaRPr lang="en-US" dirty="0">
              <a:solidFill>
                <a:srgbClr val="0000FF"/>
              </a:solidFill>
            </a:endParaRPr>
          </a:p>
        </p:txBody>
      </p:sp>
      <p:sp>
        <p:nvSpPr>
          <p:cNvPr id="28" name="TextBox 27"/>
          <p:cNvSpPr txBox="1"/>
          <p:nvPr/>
        </p:nvSpPr>
        <p:spPr>
          <a:xfrm>
            <a:off x="6324600" y="4431268"/>
            <a:ext cx="533400" cy="369332"/>
          </a:xfrm>
          <a:prstGeom prst="rect">
            <a:avLst/>
          </a:prstGeom>
          <a:noFill/>
        </p:spPr>
        <p:txBody>
          <a:bodyPr wrap="square" rtlCol="0">
            <a:spAutoFit/>
          </a:bodyPr>
          <a:lstStyle/>
          <a:p>
            <a:r>
              <a:rPr lang="en-US" u="sng" dirty="0" smtClean="0">
                <a:solidFill>
                  <a:srgbClr val="FF6600"/>
                </a:solidFill>
              </a:rPr>
              <a:t>25</a:t>
            </a:r>
            <a:endParaRPr lang="en-US" u="sng" dirty="0">
              <a:solidFill>
                <a:srgbClr val="FF6600"/>
              </a:solidFill>
            </a:endParaRPr>
          </a:p>
        </p:txBody>
      </p:sp>
      <p:pic>
        <p:nvPicPr>
          <p:cNvPr id="34" name="Picture 33" descr="C cards.tiff"/>
          <p:cNvPicPr>
            <a:picLocks noChangeAspect="1"/>
          </p:cNvPicPr>
          <p:nvPr/>
        </p:nvPicPr>
        <p:blipFill rotWithShape="1">
          <a:blip r:embed="rId3">
            <a:extLst>
              <a:ext uri="{28A0092B-C50C-407E-A947-70E740481C1C}">
                <a14:useLocalDpi xmlns:a14="http://schemas.microsoft.com/office/drawing/2010/main" val="0"/>
              </a:ext>
            </a:extLst>
          </a:blip>
          <a:srcRect l="4341" t="6944" r="50812" b="48848"/>
          <a:stretch/>
        </p:blipFill>
        <p:spPr>
          <a:xfrm>
            <a:off x="5334000" y="5562600"/>
            <a:ext cx="425761" cy="434975"/>
          </a:xfrm>
          <a:prstGeom prst="rect">
            <a:avLst/>
          </a:prstGeom>
          <a:ln>
            <a:solidFill>
              <a:schemeClr val="tx1"/>
            </a:solidFill>
          </a:ln>
        </p:spPr>
      </p:pic>
    </p:spTree>
    <p:extLst>
      <p:ext uri="{BB962C8B-B14F-4D97-AF65-F5344CB8AC3E}">
        <p14:creationId xmlns:p14="http://schemas.microsoft.com/office/powerpoint/2010/main" val="390891745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Picture 39" descr="Slide0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3495676" y="1209675"/>
            <a:ext cx="6857999" cy="4438650"/>
          </a:xfrm>
          <a:prstGeom prst="rect">
            <a:avLst/>
          </a:prstGeom>
        </p:spPr>
      </p:pic>
      <p:sp>
        <p:nvSpPr>
          <p:cNvPr id="5" name="TextBox 4"/>
          <p:cNvSpPr txBox="1"/>
          <p:nvPr/>
        </p:nvSpPr>
        <p:spPr>
          <a:xfrm>
            <a:off x="228600" y="304800"/>
            <a:ext cx="4419600" cy="3970318"/>
          </a:xfrm>
          <a:prstGeom prst="rect">
            <a:avLst/>
          </a:prstGeom>
          <a:noFill/>
        </p:spPr>
        <p:txBody>
          <a:bodyPr wrap="square" rtlCol="0">
            <a:spAutoFit/>
          </a:bodyPr>
          <a:lstStyle/>
          <a:p>
            <a:r>
              <a:rPr lang="en-US" sz="3600" dirty="0" smtClean="0"/>
              <a:t>Rabbits got eaten by foxes! </a:t>
            </a:r>
          </a:p>
          <a:p>
            <a:endParaRPr lang="en-US" sz="3600" dirty="0"/>
          </a:p>
          <a:p>
            <a:r>
              <a:rPr lang="en-US" sz="3600" dirty="0" smtClean="0"/>
              <a:t>15 carbon atoms move from the herbivores to carnivores.</a:t>
            </a:r>
          </a:p>
        </p:txBody>
      </p:sp>
      <p:pic>
        <p:nvPicPr>
          <p:cNvPr id="7" name="Picture 6"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7239000" y="5181600"/>
            <a:ext cx="842982" cy="859849"/>
          </a:xfrm>
          <a:prstGeom prst="rect">
            <a:avLst/>
          </a:prstGeom>
          <a:ln>
            <a:solidFill>
              <a:srgbClr val="000000"/>
            </a:solidFill>
          </a:ln>
        </p:spPr>
      </p:pic>
      <p:sp>
        <p:nvSpPr>
          <p:cNvPr id="8" name="TextBox 7"/>
          <p:cNvSpPr txBox="1"/>
          <p:nvPr/>
        </p:nvSpPr>
        <p:spPr>
          <a:xfrm>
            <a:off x="8534400" y="5105400"/>
            <a:ext cx="533400" cy="369332"/>
          </a:xfrm>
          <a:prstGeom prst="rect">
            <a:avLst/>
          </a:prstGeom>
          <a:noFill/>
        </p:spPr>
        <p:txBody>
          <a:bodyPr wrap="square" rtlCol="0">
            <a:spAutoFit/>
          </a:bodyPr>
          <a:lstStyle/>
          <a:p>
            <a:r>
              <a:rPr lang="en-US" dirty="0" smtClean="0">
                <a:solidFill>
                  <a:srgbClr val="0000FF"/>
                </a:solidFill>
              </a:rPr>
              <a:t>500</a:t>
            </a:r>
            <a:endParaRPr lang="en-US" dirty="0">
              <a:solidFill>
                <a:srgbClr val="0000FF"/>
              </a:solidFill>
            </a:endParaRPr>
          </a:p>
        </p:txBody>
      </p:sp>
      <p:pic>
        <p:nvPicPr>
          <p:cNvPr id="11" name="Picture 10"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5334000" y="1752600"/>
            <a:ext cx="842982" cy="859849"/>
          </a:xfrm>
          <a:prstGeom prst="rect">
            <a:avLst/>
          </a:prstGeom>
          <a:ln>
            <a:solidFill>
              <a:srgbClr val="000000"/>
            </a:solidFill>
          </a:ln>
        </p:spPr>
      </p:pic>
      <p:pic>
        <p:nvPicPr>
          <p:cNvPr id="12" name="Picture 11"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5257800" y="1828800"/>
            <a:ext cx="842982" cy="859849"/>
          </a:xfrm>
          <a:prstGeom prst="rect">
            <a:avLst/>
          </a:prstGeom>
          <a:ln>
            <a:solidFill>
              <a:srgbClr val="000000"/>
            </a:solidFill>
          </a:ln>
        </p:spPr>
      </p:pic>
      <p:sp>
        <p:nvSpPr>
          <p:cNvPr id="14" name="TextBox 13"/>
          <p:cNvSpPr txBox="1"/>
          <p:nvPr/>
        </p:nvSpPr>
        <p:spPr>
          <a:xfrm>
            <a:off x="5791200" y="3669268"/>
            <a:ext cx="533400" cy="369332"/>
          </a:xfrm>
          <a:prstGeom prst="rect">
            <a:avLst/>
          </a:prstGeom>
          <a:noFill/>
        </p:spPr>
        <p:txBody>
          <a:bodyPr wrap="square" rtlCol="0">
            <a:spAutoFit/>
          </a:bodyPr>
          <a:lstStyle/>
          <a:p>
            <a:r>
              <a:rPr lang="en-US" u="sng" dirty="0">
                <a:solidFill>
                  <a:srgbClr val="FF6600"/>
                </a:solidFill>
              </a:rPr>
              <a:t>2</a:t>
            </a:r>
            <a:r>
              <a:rPr lang="en-US" u="sng" dirty="0" smtClean="0">
                <a:solidFill>
                  <a:srgbClr val="FF6600"/>
                </a:solidFill>
              </a:rPr>
              <a:t>00</a:t>
            </a:r>
            <a:endParaRPr lang="en-US" u="sng" dirty="0">
              <a:solidFill>
                <a:srgbClr val="FF6600"/>
              </a:solidFill>
            </a:endParaRPr>
          </a:p>
        </p:txBody>
      </p:sp>
      <p:sp>
        <p:nvSpPr>
          <p:cNvPr id="15" name="TextBox 14"/>
          <p:cNvSpPr txBox="1"/>
          <p:nvPr/>
        </p:nvSpPr>
        <p:spPr>
          <a:xfrm>
            <a:off x="4419600" y="1676400"/>
            <a:ext cx="533400" cy="369332"/>
          </a:xfrm>
          <a:prstGeom prst="rect">
            <a:avLst/>
          </a:prstGeom>
          <a:noFill/>
        </p:spPr>
        <p:txBody>
          <a:bodyPr wrap="square" rtlCol="0">
            <a:spAutoFit/>
          </a:bodyPr>
          <a:lstStyle/>
          <a:p>
            <a:r>
              <a:rPr lang="en-US" dirty="0">
                <a:solidFill>
                  <a:srgbClr val="0000FF"/>
                </a:solidFill>
              </a:rPr>
              <a:t>2</a:t>
            </a:r>
            <a:r>
              <a:rPr lang="en-US" dirty="0" smtClean="0">
                <a:solidFill>
                  <a:srgbClr val="0000FF"/>
                </a:solidFill>
              </a:rPr>
              <a:t>00</a:t>
            </a:r>
            <a:endParaRPr lang="en-US" dirty="0">
              <a:solidFill>
                <a:srgbClr val="0000FF"/>
              </a:solidFill>
            </a:endParaRPr>
          </a:p>
        </p:txBody>
      </p:sp>
      <p:sp>
        <p:nvSpPr>
          <p:cNvPr id="16" name="TextBox 15"/>
          <p:cNvSpPr txBox="1"/>
          <p:nvPr/>
        </p:nvSpPr>
        <p:spPr>
          <a:xfrm>
            <a:off x="8534400" y="5334000"/>
            <a:ext cx="609600" cy="369332"/>
          </a:xfrm>
          <a:prstGeom prst="rect">
            <a:avLst/>
          </a:prstGeom>
          <a:noFill/>
        </p:spPr>
        <p:txBody>
          <a:bodyPr wrap="square" rtlCol="0">
            <a:spAutoFit/>
          </a:bodyPr>
          <a:lstStyle/>
          <a:p>
            <a:r>
              <a:rPr lang="en-US" dirty="0" smtClean="0">
                <a:solidFill>
                  <a:srgbClr val="0000FF"/>
                </a:solidFill>
              </a:rPr>
              <a:t>-200</a:t>
            </a:r>
            <a:endParaRPr lang="en-US" dirty="0">
              <a:solidFill>
                <a:srgbClr val="0000FF"/>
              </a:solidFill>
            </a:endParaRPr>
          </a:p>
        </p:txBody>
      </p:sp>
      <p:sp>
        <p:nvSpPr>
          <p:cNvPr id="2" name="TextBox 1"/>
          <p:cNvSpPr txBox="1"/>
          <p:nvPr/>
        </p:nvSpPr>
        <p:spPr>
          <a:xfrm>
            <a:off x="548640" y="4846320"/>
            <a:ext cx="3581400" cy="646331"/>
          </a:xfrm>
          <a:prstGeom prst="rect">
            <a:avLst/>
          </a:prstGeom>
          <a:noFill/>
        </p:spPr>
        <p:txBody>
          <a:bodyPr wrap="square" rtlCol="0">
            <a:spAutoFit/>
          </a:bodyPr>
          <a:lstStyle/>
          <a:p>
            <a:r>
              <a:rPr lang="en-US" b="1" dirty="0" smtClean="0">
                <a:solidFill>
                  <a:srgbClr val="FF6600"/>
                </a:solidFill>
              </a:rPr>
              <a:t>Write down the number of carbon atoms that moved.</a:t>
            </a:r>
            <a:endParaRPr lang="en-US" b="1" dirty="0">
              <a:solidFill>
                <a:srgbClr val="FF6600"/>
              </a:solidFill>
            </a:endParaRPr>
          </a:p>
        </p:txBody>
      </p:sp>
      <p:sp>
        <p:nvSpPr>
          <p:cNvPr id="17" name="TextBox 16"/>
          <p:cNvSpPr txBox="1"/>
          <p:nvPr/>
        </p:nvSpPr>
        <p:spPr>
          <a:xfrm>
            <a:off x="548640" y="5486400"/>
            <a:ext cx="3505200" cy="646331"/>
          </a:xfrm>
          <a:prstGeom prst="rect">
            <a:avLst/>
          </a:prstGeom>
          <a:noFill/>
        </p:spPr>
        <p:txBody>
          <a:bodyPr wrap="square" rtlCol="0">
            <a:spAutoFit/>
          </a:bodyPr>
          <a:lstStyle/>
          <a:p>
            <a:r>
              <a:rPr lang="en-US" b="1" dirty="0" smtClean="0">
                <a:solidFill>
                  <a:srgbClr val="0000FF"/>
                </a:solidFill>
              </a:rPr>
              <a:t>Keep track of the number of carbon atoms that stayed.</a:t>
            </a:r>
            <a:endParaRPr lang="en-US" b="1" dirty="0">
              <a:solidFill>
                <a:srgbClr val="0000FF"/>
              </a:solidFill>
            </a:endParaRPr>
          </a:p>
        </p:txBody>
      </p:sp>
      <p:sp>
        <p:nvSpPr>
          <p:cNvPr id="18" name="TextBox 17"/>
          <p:cNvSpPr txBox="1"/>
          <p:nvPr/>
        </p:nvSpPr>
        <p:spPr>
          <a:xfrm>
            <a:off x="7924800" y="4419600"/>
            <a:ext cx="533400" cy="369332"/>
          </a:xfrm>
          <a:prstGeom prst="rect">
            <a:avLst/>
          </a:prstGeom>
          <a:noFill/>
        </p:spPr>
        <p:txBody>
          <a:bodyPr wrap="square" rtlCol="0">
            <a:spAutoFit/>
          </a:bodyPr>
          <a:lstStyle/>
          <a:p>
            <a:r>
              <a:rPr lang="en-US" u="sng" dirty="0" smtClean="0">
                <a:solidFill>
                  <a:srgbClr val="FF6600"/>
                </a:solidFill>
              </a:rPr>
              <a:t>100</a:t>
            </a:r>
            <a:endParaRPr lang="en-US" u="sng" dirty="0">
              <a:solidFill>
                <a:srgbClr val="FF6600"/>
              </a:solidFill>
            </a:endParaRPr>
          </a:p>
        </p:txBody>
      </p:sp>
      <p:sp>
        <p:nvSpPr>
          <p:cNvPr id="19" name="TextBox 18"/>
          <p:cNvSpPr txBox="1"/>
          <p:nvPr/>
        </p:nvSpPr>
        <p:spPr>
          <a:xfrm>
            <a:off x="8610600" y="3048000"/>
            <a:ext cx="533400" cy="369332"/>
          </a:xfrm>
          <a:prstGeom prst="rect">
            <a:avLst/>
          </a:prstGeom>
          <a:noFill/>
        </p:spPr>
        <p:txBody>
          <a:bodyPr wrap="square" rtlCol="0">
            <a:spAutoFit/>
          </a:bodyPr>
          <a:lstStyle/>
          <a:p>
            <a:r>
              <a:rPr lang="en-US" dirty="0" smtClean="0">
                <a:solidFill>
                  <a:srgbClr val="0000FF"/>
                </a:solidFill>
              </a:rPr>
              <a:t>100</a:t>
            </a:r>
            <a:endParaRPr lang="en-US" dirty="0">
              <a:solidFill>
                <a:srgbClr val="0000FF"/>
              </a:solidFill>
            </a:endParaRPr>
          </a:p>
        </p:txBody>
      </p:sp>
      <p:sp>
        <p:nvSpPr>
          <p:cNvPr id="20" name="TextBox 19"/>
          <p:cNvSpPr txBox="1"/>
          <p:nvPr/>
        </p:nvSpPr>
        <p:spPr>
          <a:xfrm>
            <a:off x="8534400" y="5562600"/>
            <a:ext cx="602382" cy="369332"/>
          </a:xfrm>
          <a:prstGeom prst="rect">
            <a:avLst/>
          </a:prstGeom>
          <a:noFill/>
        </p:spPr>
        <p:txBody>
          <a:bodyPr wrap="square" rtlCol="0">
            <a:spAutoFit/>
          </a:bodyPr>
          <a:lstStyle/>
          <a:p>
            <a:r>
              <a:rPr lang="en-US" dirty="0" smtClean="0">
                <a:solidFill>
                  <a:srgbClr val="0000FF"/>
                </a:solidFill>
              </a:rPr>
              <a:t>-100</a:t>
            </a:r>
            <a:endParaRPr lang="en-US" dirty="0">
              <a:solidFill>
                <a:srgbClr val="0000FF"/>
              </a:solidFill>
            </a:endParaRPr>
          </a:p>
        </p:txBody>
      </p:sp>
      <p:pic>
        <p:nvPicPr>
          <p:cNvPr id="21" name="Picture 20" descr="C cards.tiff"/>
          <p:cNvPicPr>
            <a:picLocks noChangeAspect="1"/>
          </p:cNvPicPr>
          <p:nvPr/>
        </p:nvPicPr>
        <p:blipFill rotWithShape="1">
          <a:blip r:embed="rId3">
            <a:extLst>
              <a:ext uri="{28A0092B-C50C-407E-A947-70E740481C1C}">
                <a14:useLocalDpi xmlns:a14="http://schemas.microsoft.com/office/drawing/2010/main" val="0"/>
              </a:ext>
            </a:extLst>
          </a:blip>
          <a:srcRect l="4341" t="6944" r="50812" b="74663"/>
          <a:stretch/>
        </p:blipFill>
        <p:spPr>
          <a:xfrm>
            <a:off x="7889564" y="3051175"/>
            <a:ext cx="425761" cy="180975"/>
          </a:xfrm>
          <a:prstGeom prst="rect">
            <a:avLst/>
          </a:prstGeom>
          <a:ln>
            <a:solidFill>
              <a:schemeClr val="tx1"/>
            </a:solidFill>
          </a:ln>
        </p:spPr>
      </p:pic>
      <p:pic>
        <p:nvPicPr>
          <p:cNvPr id="22" name="Picture 21" descr="C cards.tiff"/>
          <p:cNvPicPr>
            <a:picLocks noChangeAspect="1"/>
          </p:cNvPicPr>
          <p:nvPr/>
        </p:nvPicPr>
        <p:blipFill rotWithShape="1">
          <a:blip r:embed="rId3">
            <a:extLst>
              <a:ext uri="{28A0092B-C50C-407E-A947-70E740481C1C}">
                <a14:useLocalDpi xmlns:a14="http://schemas.microsoft.com/office/drawing/2010/main" val="0"/>
              </a:ext>
            </a:extLst>
          </a:blip>
          <a:srcRect l="4341" t="6944" r="50812" b="5698"/>
          <a:stretch/>
        </p:blipFill>
        <p:spPr>
          <a:xfrm>
            <a:off x="5791200" y="1676400"/>
            <a:ext cx="425761" cy="859536"/>
          </a:xfrm>
          <a:prstGeom prst="rect">
            <a:avLst/>
          </a:prstGeom>
          <a:ln>
            <a:solidFill>
              <a:schemeClr val="tx1"/>
            </a:solidFill>
          </a:ln>
        </p:spPr>
      </p:pic>
      <p:sp>
        <p:nvSpPr>
          <p:cNvPr id="23" name="TextBox 22"/>
          <p:cNvSpPr txBox="1"/>
          <p:nvPr/>
        </p:nvSpPr>
        <p:spPr>
          <a:xfrm>
            <a:off x="6802782" y="3334396"/>
            <a:ext cx="533400" cy="369332"/>
          </a:xfrm>
          <a:prstGeom prst="rect">
            <a:avLst/>
          </a:prstGeom>
          <a:noFill/>
        </p:spPr>
        <p:txBody>
          <a:bodyPr wrap="square" rtlCol="0">
            <a:spAutoFit/>
          </a:bodyPr>
          <a:lstStyle/>
          <a:p>
            <a:r>
              <a:rPr lang="en-US" u="sng" dirty="0">
                <a:solidFill>
                  <a:srgbClr val="FF6600"/>
                </a:solidFill>
              </a:rPr>
              <a:t>5</a:t>
            </a:r>
            <a:r>
              <a:rPr lang="en-US" u="sng" dirty="0" smtClean="0">
                <a:solidFill>
                  <a:srgbClr val="FF6600"/>
                </a:solidFill>
              </a:rPr>
              <a:t>0</a:t>
            </a:r>
            <a:endParaRPr lang="en-US" u="sng" dirty="0">
              <a:solidFill>
                <a:srgbClr val="FF6600"/>
              </a:solidFill>
            </a:endParaRPr>
          </a:p>
        </p:txBody>
      </p:sp>
      <p:sp>
        <p:nvSpPr>
          <p:cNvPr id="24" name="TextBox 23"/>
          <p:cNvSpPr txBox="1"/>
          <p:nvPr/>
        </p:nvSpPr>
        <p:spPr>
          <a:xfrm>
            <a:off x="8665818" y="3288268"/>
            <a:ext cx="533400" cy="369332"/>
          </a:xfrm>
          <a:prstGeom prst="rect">
            <a:avLst/>
          </a:prstGeom>
          <a:noFill/>
        </p:spPr>
        <p:txBody>
          <a:bodyPr wrap="square" rtlCol="0">
            <a:spAutoFit/>
          </a:bodyPr>
          <a:lstStyle/>
          <a:p>
            <a:r>
              <a:rPr lang="en-US" dirty="0" smtClean="0">
                <a:solidFill>
                  <a:srgbClr val="0000FF"/>
                </a:solidFill>
              </a:rPr>
              <a:t>-50</a:t>
            </a:r>
            <a:endParaRPr lang="en-US" dirty="0">
              <a:solidFill>
                <a:srgbClr val="0000FF"/>
              </a:solidFill>
            </a:endParaRPr>
          </a:p>
        </p:txBody>
      </p:sp>
      <p:sp>
        <p:nvSpPr>
          <p:cNvPr id="25" name="TextBox 24"/>
          <p:cNvSpPr txBox="1"/>
          <p:nvPr/>
        </p:nvSpPr>
        <p:spPr>
          <a:xfrm>
            <a:off x="4419600" y="1884012"/>
            <a:ext cx="533400" cy="369332"/>
          </a:xfrm>
          <a:prstGeom prst="rect">
            <a:avLst/>
          </a:prstGeom>
          <a:noFill/>
        </p:spPr>
        <p:txBody>
          <a:bodyPr wrap="square" rtlCol="0">
            <a:spAutoFit/>
          </a:bodyPr>
          <a:lstStyle/>
          <a:p>
            <a:r>
              <a:rPr lang="en-US" dirty="0">
                <a:solidFill>
                  <a:srgbClr val="0000FF"/>
                </a:solidFill>
              </a:rPr>
              <a:t>+</a:t>
            </a:r>
            <a:r>
              <a:rPr lang="en-US" dirty="0" smtClean="0">
                <a:solidFill>
                  <a:srgbClr val="0000FF"/>
                </a:solidFill>
              </a:rPr>
              <a:t>50</a:t>
            </a:r>
            <a:endParaRPr lang="en-US" dirty="0">
              <a:solidFill>
                <a:srgbClr val="0000FF"/>
              </a:solidFill>
            </a:endParaRPr>
          </a:p>
        </p:txBody>
      </p:sp>
      <p:pic>
        <p:nvPicPr>
          <p:cNvPr id="26" name="Picture 25"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5486400" y="5159951"/>
            <a:ext cx="842982" cy="859849"/>
          </a:xfrm>
          <a:prstGeom prst="rect">
            <a:avLst/>
          </a:prstGeom>
          <a:ln>
            <a:solidFill>
              <a:srgbClr val="000000"/>
            </a:solidFill>
          </a:ln>
        </p:spPr>
      </p:pic>
      <p:sp>
        <p:nvSpPr>
          <p:cNvPr id="27" name="TextBox 26"/>
          <p:cNvSpPr txBox="1"/>
          <p:nvPr/>
        </p:nvSpPr>
        <p:spPr>
          <a:xfrm>
            <a:off x="6629400" y="5791200"/>
            <a:ext cx="533400" cy="369332"/>
          </a:xfrm>
          <a:prstGeom prst="rect">
            <a:avLst/>
          </a:prstGeom>
          <a:noFill/>
        </p:spPr>
        <p:txBody>
          <a:bodyPr wrap="square" rtlCol="0">
            <a:spAutoFit/>
          </a:bodyPr>
          <a:lstStyle/>
          <a:p>
            <a:r>
              <a:rPr lang="en-US" u="sng" dirty="0" smtClean="0">
                <a:solidFill>
                  <a:srgbClr val="FF6600"/>
                </a:solidFill>
              </a:rPr>
              <a:t>100</a:t>
            </a:r>
            <a:endParaRPr lang="en-US" u="sng" dirty="0">
              <a:solidFill>
                <a:srgbClr val="FF6600"/>
              </a:solidFill>
            </a:endParaRPr>
          </a:p>
        </p:txBody>
      </p:sp>
      <p:sp>
        <p:nvSpPr>
          <p:cNvPr id="29" name="TextBox 28"/>
          <p:cNvSpPr txBox="1"/>
          <p:nvPr/>
        </p:nvSpPr>
        <p:spPr>
          <a:xfrm>
            <a:off x="8534400" y="5781880"/>
            <a:ext cx="609600" cy="369332"/>
          </a:xfrm>
          <a:prstGeom prst="rect">
            <a:avLst/>
          </a:prstGeom>
          <a:noFill/>
        </p:spPr>
        <p:txBody>
          <a:bodyPr wrap="square" rtlCol="0">
            <a:spAutoFit/>
          </a:bodyPr>
          <a:lstStyle/>
          <a:p>
            <a:r>
              <a:rPr lang="en-US" dirty="0" smtClean="0">
                <a:solidFill>
                  <a:srgbClr val="0000FF"/>
                </a:solidFill>
              </a:rPr>
              <a:t>-100</a:t>
            </a:r>
            <a:endParaRPr lang="en-US" dirty="0">
              <a:solidFill>
                <a:srgbClr val="0000FF"/>
              </a:solidFill>
            </a:endParaRPr>
          </a:p>
        </p:txBody>
      </p:sp>
      <p:sp>
        <p:nvSpPr>
          <p:cNvPr id="30" name="TextBox 29"/>
          <p:cNvSpPr txBox="1"/>
          <p:nvPr/>
        </p:nvSpPr>
        <p:spPr>
          <a:xfrm>
            <a:off x="4648200" y="5105400"/>
            <a:ext cx="533400" cy="369332"/>
          </a:xfrm>
          <a:prstGeom prst="rect">
            <a:avLst/>
          </a:prstGeom>
          <a:noFill/>
        </p:spPr>
        <p:txBody>
          <a:bodyPr wrap="square" rtlCol="0">
            <a:spAutoFit/>
          </a:bodyPr>
          <a:lstStyle/>
          <a:p>
            <a:r>
              <a:rPr lang="en-US" dirty="0" smtClean="0">
                <a:solidFill>
                  <a:srgbClr val="0000FF"/>
                </a:solidFill>
              </a:rPr>
              <a:t>100</a:t>
            </a:r>
            <a:endParaRPr lang="en-US" dirty="0">
              <a:solidFill>
                <a:srgbClr val="0000FF"/>
              </a:solidFill>
            </a:endParaRPr>
          </a:p>
        </p:txBody>
      </p:sp>
      <p:pic>
        <p:nvPicPr>
          <p:cNvPr id="31" name="Picture 30" descr="C cards.tiff"/>
          <p:cNvPicPr>
            <a:picLocks noChangeAspect="1"/>
          </p:cNvPicPr>
          <p:nvPr/>
        </p:nvPicPr>
        <p:blipFill rotWithShape="1">
          <a:blip r:embed="rId3">
            <a:extLst>
              <a:ext uri="{28A0092B-C50C-407E-A947-70E740481C1C}">
                <a14:useLocalDpi xmlns:a14="http://schemas.microsoft.com/office/drawing/2010/main" val="0"/>
              </a:ext>
            </a:extLst>
          </a:blip>
          <a:srcRect l="4341" t="6944" r="50812" b="48848"/>
          <a:stretch/>
        </p:blipFill>
        <p:spPr>
          <a:xfrm>
            <a:off x="5334000" y="5562600"/>
            <a:ext cx="425761" cy="434975"/>
          </a:xfrm>
          <a:prstGeom prst="rect">
            <a:avLst/>
          </a:prstGeom>
          <a:ln>
            <a:solidFill>
              <a:schemeClr val="tx1"/>
            </a:solidFill>
          </a:ln>
        </p:spPr>
      </p:pic>
      <p:sp>
        <p:nvSpPr>
          <p:cNvPr id="32" name="TextBox 31"/>
          <p:cNvSpPr txBox="1"/>
          <p:nvPr/>
        </p:nvSpPr>
        <p:spPr>
          <a:xfrm>
            <a:off x="8675021" y="3489262"/>
            <a:ext cx="533400" cy="369332"/>
          </a:xfrm>
          <a:prstGeom prst="rect">
            <a:avLst/>
          </a:prstGeom>
          <a:noFill/>
        </p:spPr>
        <p:txBody>
          <a:bodyPr wrap="square" rtlCol="0">
            <a:spAutoFit/>
          </a:bodyPr>
          <a:lstStyle/>
          <a:p>
            <a:r>
              <a:rPr lang="en-US" dirty="0" smtClean="0">
                <a:solidFill>
                  <a:srgbClr val="0000FF"/>
                </a:solidFill>
              </a:rPr>
              <a:t>-25</a:t>
            </a:r>
            <a:endParaRPr lang="en-US" dirty="0">
              <a:solidFill>
                <a:srgbClr val="0000FF"/>
              </a:solidFill>
            </a:endParaRPr>
          </a:p>
        </p:txBody>
      </p:sp>
      <p:sp>
        <p:nvSpPr>
          <p:cNvPr id="33" name="TextBox 32"/>
          <p:cNvSpPr txBox="1"/>
          <p:nvPr/>
        </p:nvSpPr>
        <p:spPr>
          <a:xfrm>
            <a:off x="4650776" y="5308860"/>
            <a:ext cx="533400" cy="369332"/>
          </a:xfrm>
          <a:prstGeom prst="rect">
            <a:avLst/>
          </a:prstGeom>
          <a:noFill/>
        </p:spPr>
        <p:txBody>
          <a:bodyPr wrap="square" rtlCol="0">
            <a:spAutoFit/>
          </a:bodyPr>
          <a:lstStyle/>
          <a:p>
            <a:r>
              <a:rPr lang="en-US" dirty="0" smtClean="0">
                <a:solidFill>
                  <a:srgbClr val="0000FF"/>
                </a:solidFill>
              </a:rPr>
              <a:t>+25</a:t>
            </a:r>
            <a:endParaRPr lang="en-US" dirty="0">
              <a:solidFill>
                <a:srgbClr val="0000FF"/>
              </a:solidFill>
            </a:endParaRPr>
          </a:p>
        </p:txBody>
      </p:sp>
      <p:sp>
        <p:nvSpPr>
          <p:cNvPr id="34" name="TextBox 33"/>
          <p:cNvSpPr txBox="1"/>
          <p:nvPr/>
        </p:nvSpPr>
        <p:spPr>
          <a:xfrm>
            <a:off x="6324600" y="4431268"/>
            <a:ext cx="533400" cy="369332"/>
          </a:xfrm>
          <a:prstGeom prst="rect">
            <a:avLst/>
          </a:prstGeom>
          <a:noFill/>
        </p:spPr>
        <p:txBody>
          <a:bodyPr wrap="square" rtlCol="0">
            <a:spAutoFit/>
          </a:bodyPr>
          <a:lstStyle/>
          <a:p>
            <a:r>
              <a:rPr lang="en-US" u="sng" dirty="0" smtClean="0">
                <a:solidFill>
                  <a:srgbClr val="FF6600"/>
                </a:solidFill>
              </a:rPr>
              <a:t>25</a:t>
            </a:r>
            <a:endParaRPr lang="en-US" u="sng" dirty="0">
              <a:solidFill>
                <a:srgbClr val="FF6600"/>
              </a:solidFill>
            </a:endParaRPr>
          </a:p>
        </p:txBody>
      </p:sp>
      <p:pic>
        <p:nvPicPr>
          <p:cNvPr id="35" name="Picture 34" descr="C cards.tiff"/>
          <p:cNvPicPr>
            <a:picLocks noChangeAspect="1"/>
          </p:cNvPicPr>
          <p:nvPr/>
        </p:nvPicPr>
        <p:blipFill rotWithShape="1">
          <a:blip r:embed="rId3">
            <a:extLst>
              <a:ext uri="{28A0092B-C50C-407E-A947-70E740481C1C}">
                <a14:useLocalDpi xmlns:a14="http://schemas.microsoft.com/office/drawing/2010/main" val="0"/>
              </a:ext>
            </a:extLst>
          </a:blip>
          <a:srcRect l="4341" t="24369" r="50812" b="48848"/>
          <a:stretch/>
        </p:blipFill>
        <p:spPr>
          <a:xfrm>
            <a:off x="7889564" y="3222625"/>
            <a:ext cx="425761" cy="263525"/>
          </a:xfrm>
          <a:prstGeom prst="rect">
            <a:avLst/>
          </a:prstGeom>
          <a:ln>
            <a:solidFill>
              <a:schemeClr val="tx1"/>
            </a:solidFill>
          </a:ln>
        </p:spPr>
      </p:pic>
      <p:sp>
        <p:nvSpPr>
          <p:cNvPr id="36" name="TextBox 35"/>
          <p:cNvSpPr txBox="1"/>
          <p:nvPr/>
        </p:nvSpPr>
        <p:spPr>
          <a:xfrm>
            <a:off x="8686800" y="3669268"/>
            <a:ext cx="533400" cy="369332"/>
          </a:xfrm>
          <a:prstGeom prst="rect">
            <a:avLst/>
          </a:prstGeom>
          <a:noFill/>
        </p:spPr>
        <p:txBody>
          <a:bodyPr wrap="square" rtlCol="0">
            <a:spAutoFit/>
          </a:bodyPr>
          <a:lstStyle/>
          <a:p>
            <a:r>
              <a:rPr lang="en-US" dirty="0" smtClean="0">
                <a:solidFill>
                  <a:srgbClr val="0000FF"/>
                </a:solidFill>
              </a:rPr>
              <a:t>-15</a:t>
            </a:r>
            <a:endParaRPr lang="en-US" dirty="0">
              <a:solidFill>
                <a:srgbClr val="0000FF"/>
              </a:solidFill>
            </a:endParaRPr>
          </a:p>
        </p:txBody>
      </p:sp>
      <p:sp>
        <p:nvSpPr>
          <p:cNvPr id="37" name="TextBox 36"/>
          <p:cNvSpPr txBox="1"/>
          <p:nvPr/>
        </p:nvSpPr>
        <p:spPr>
          <a:xfrm>
            <a:off x="7924800" y="2286000"/>
            <a:ext cx="533400" cy="369332"/>
          </a:xfrm>
          <a:prstGeom prst="rect">
            <a:avLst/>
          </a:prstGeom>
          <a:noFill/>
        </p:spPr>
        <p:txBody>
          <a:bodyPr wrap="square" rtlCol="0">
            <a:spAutoFit/>
          </a:bodyPr>
          <a:lstStyle/>
          <a:p>
            <a:r>
              <a:rPr lang="en-US" u="sng" dirty="0" smtClean="0">
                <a:solidFill>
                  <a:srgbClr val="FF6600"/>
                </a:solidFill>
              </a:rPr>
              <a:t>15</a:t>
            </a:r>
            <a:endParaRPr lang="en-US" u="sng" dirty="0">
              <a:solidFill>
                <a:srgbClr val="FF6600"/>
              </a:solidFill>
            </a:endParaRPr>
          </a:p>
        </p:txBody>
      </p:sp>
      <p:sp>
        <p:nvSpPr>
          <p:cNvPr id="38" name="TextBox 37"/>
          <p:cNvSpPr txBox="1"/>
          <p:nvPr/>
        </p:nvSpPr>
        <p:spPr>
          <a:xfrm>
            <a:off x="8610600" y="685800"/>
            <a:ext cx="457200" cy="369332"/>
          </a:xfrm>
          <a:prstGeom prst="rect">
            <a:avLst/>
          </a:prstGeom>
          <a:noFill/>
        </p:spPr>
        <p:txBody>
          <a:bodyPr wrap="square" rtlCol="0">
            <a:spAutoFit/>
          </a:bodyPr>
          <a:lstStyle/>
          <a:p>
            <a:r>
              <a:rPr lang="en-US" dirty="0" smtClean="0">
                <a:solidFill>
                  <a:srgbClr val="0000FF"/>
                </a:solidFill>
              </a:rPr>
              <a:t>15</a:t>
            </a:r>
            <a:endParaRPr lang="en-US" dirty="0">
              <a:solidFill>
                <a:srgbClr val="0000FF"/>
              </a:solidFill>
            </a:endParaRPr>
          </a:p>
        </p:txBody>
      </p:sp>
    </p:spTree>
    <p:extLst>
      <p:ext uri="{BB962C8B-B14F-4D97-AF65-F5344CB8AC3E}">
        <p14:creationId xmlns:p14="http://schemas.microsoft.com/office/powerpoint/2010/main" val="2288566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6.52551E-7 3.02616E-6 C 6.52551E-7 3.02616E-6 -0.01301 -0.15235 -0.02603 -0.30447 " pathEditMode="relative" ptsTypes="aA">
                                      <p:cBhvr>
                                        <p:cTn id="6" dur="2000" fill="hold"/>
                                        <p:tgtEl>
                                          <p:spTgt spid="35"/>
                                        </p:tgtEl>
                                        <p:attrNameLst>
                                          <p:attrName>ppt_x</p:attrName>
                                          <p:attrName>ppt_y</p:attrName>
                                        </p:attrNameLst>
                                      </p:cBhvr>
                                    </p:animMotion>
                                  </p:childTnLst>
                                </p:cTn>
                              </p:par>
                              <p:par>
                                <p:cTn id="7" presetID="1" presetClass="entr" presetSubtype="0" fill="hold" grpId="0" nodeType="withEffect">
                                  <p:stCondLst>
                                    <p:cond delay="2000"/>
                                  </p:stCondLst>
                                  <p:childTnLst>
                                    <p:set>
                                      <p:cBhvr>
                                        <p:cTn id="8" dur="1" fill="hold">
                                          <p:stCondLst>
                                            <p:cond delay="0"/>
                                          </p:stCondLst>
                                        </p:cTn>
                                        <p:tgtEl>
                                          <p:spTgt spid="37"/>
                                        </p:tgtEl>
                                        <p:attrNameLst>
                                          <p:attrName>style.visibility</p:attrName>
                                        </p:attrNameLst>
                                      </p:cBhvr>
                                      <p:to>
                                        <p:strVal val="visible"/>
                                      </p:to>
                                    </p:set>
                                  </p:childTnLst>
                                </p:cTn>
                              </p:par>
                              <p:par>
                                <p:cTn id="9" presetID="1" presetClass="entr" presetSubtype="0" fill="hold" grpId="0" nodeType="withEffect">
                                  <p:stCondLst>
                                    <p:cond delay="200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p:bldP spid="36" grpId="0"/>
      <p:bldP spid="37" grpId="0"/>
      <p:bldP spid="3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Picture 43" descr="Slide0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3495676" y="1209675"/>
            <a:ext cx="6857999" cy="4438650"/>
          </a:xfrm>
          <a:prstGeom prst="rect">
            <a:avLst/>
          </a:prstGeom>
        </p:spPr>
      </p:pic>
      <p:sp>
        <p:nvSpPr>
          <p:cNvPr id="5" name="TextBox 4"/>
          <p:cNvSpPr txBox="1"/>
          <p:nvPr/>
        </p:nvSpPr>
        <p:spPr>
          <a:xfrm>
            <a:off x="304800" y="304800"/>
            <a:ext cx="4419600" cy="4555094"/>
          </a:xfrm>
          <a:prstGeom prst="rect">
            <a:avLst/>
          </a:prstGeom>
          <a:noFill/>
        </p:spPr>
        <p:txBody>
          <a:bodyPr wrap="square" rtlCol="0">
            <a:spAutoFit/>
          </a:bodyPr>
          <a:lstStyle/>
          <a:p>
            <a:r>
              <a:rPr lang="en-US" sz="2400" i="1" dirty="0"/>
              <a:t>One of three things can happen to food </a:t>
            </a:r>
            <a:r>
              <a:rPr lang="en-US" sz="2400" i="1" dirty="0" smtClean="0"/>
              <a:t>(rabbits) </a:t>
            </a:r>
            <a:r>
              <a:rPr lang="en-US" sz="2400" i="1" dirty="0"/>
              <a:t>in a </a:t>
            </a:r>
            <a:r>
              <a:rPr lang="en-US" sz="2400" i="1" dirty="0" smtClean="0"/>
              <a:t>fox’s stomach</a:t>
            </a:r>
            <a:r>
              <a:rPr lang="en-US" sz="2400" i="1" dirty="0"/>
              <a:t>: </a:t>
            </a:r>
          </a:p>
          <a:p>
            <a:endParaRPr lang="en-US" sz="800" dirty="0" smtClean="0"/>
          </a:p>
          <a:p>
            <a:r>
              <a:rPr lang="en-US" sz="3600" dirty="0" smtClean="0"/>
              <a:t>1) Foxes digest the food &amp; do cellular respiration.</a:t>
            </a:r>
          </a:p>
          <a:p>
            <a:endParaRPr lang="en-US" dirty="0"/>
          </a:p>
          <a:p>
            <a:r>
              <a:rPr lang="en-US" sz="3600" dirty="0" smtClean="0"/>
              <a:t>6 carbon atoms move from the carnivores to the atmosphere.</a:t>
            </a:r>
          </a:p>
        </p:txBody>
      </p:sp>
      <p:pic>
        <p:nvPicPr>
          <p:cNvPr id="7" name="Picture 6"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7239000" y="5181600"/>
            <a:ext cx="842982" cy="859849"/>
          </a:xfrm>
          <a:prstGeom prst="rect">
            <a:avLst/>
          </a:prstGeom>
          <a:ln>
            <a:solidFill>
              <a:srgbClr val="000000"/>
            </a:solidFill>
          </a:ln>
        </p:spPr>
      </p:pic>
      <p:sp>
        <p:nvSpPr>
          <p:cNvPr id="8" name="TextBox 7"/>
          <p:cNvSpPr txBox="1"/>
          <p:nvPr/>
        </p:nvSpPr>
        <p:spPr>
          <a:xfrm>
            <a:off x="8534400" y="5105400"/>
            <a:ext cx="533400" cy="369332"/>
          </a:xfrm>
          <a:prstGeom prst="rect">
            <a:avLst/>
          </a:prstGeom>
          <a:noFill/>
        </p:spPr>
        <p:txBody>
          <a:bodyPr wrap="square" rtlCol="0">
            <a:spAutoFit/>
          </a:bodyPr>
          <a:lstStyle/>
          <a:p>
            <a:r>
              <a:rPr lang="en-US" dirty="0" smtClean="0">
                <a:solidFill>
                  <a:srgbClr val="0000FF"/>
                </a:solidFill>
              </a:rPr>
              <a:t>500</a:t>
            </a:r>
            <a:endParaRPr lang="en-US" dirty="0">
              <a:solidFill>
                <a:srgbClr val="0000FF"/>
              </a:solidFill>
            </a:endParaRPr>
          </a:p>
        </p:txBody>
      </p:sp>
      <p:pic>
        <p:nvPicPr>
          <p:cNvPr id="11" name="Picture 10"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5334000" y="1752600"/>
            <a:ext cx="842982" cy="859849"/>
          </a:xfrm>
          <a:prstGeom prst="rect">
            <a:avLst/>
          </a:prstGeom>
          <a:ln>
            <a:solidFill>
              <a:srgbClr val="000000"/>
            </a:solidFill>
          </a:ln>
        </p:spPr>
      </p:pic>
      <p:pic>
        <p:nvPicPr>
          <p:cNvPr id="12" name="Picture 11"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5257800" y="1828800"/>
            <a:ext cx="842982" cy="859849"/>
          </a:xfrm>
          <a:prstGeom prst="rect">
            <a:avLst/>
          </a:prstGeom>
          <a:ln>
            <a:solidFill>
              <a:srgbClr val="000000"/>
            </a:solidFill>
          </a:ln>
        </p:spPr>
      </p:pic>
      <p:sp>
        <p:nvSpPr>
          <p:cNvPr id="14" name="TextBox 13"/>
          <p:cNvSpPr txBox="1"/>
          <p:nvPr/>
        </p:nvSpPr>
        <p:spPr>
          <a:xfrm>
            <a:off x="5791200" y="3669268"/>
            <a:ext cx="533400" cy="369332"/>
          </a:xfrm>
          <a:prstGeom prst="rect">
            <a:avLst/>
          </a:prstGeom>
          <a:noFill/>
        </p:spPr>
        <p:txBody>
          <a:bodyPr wrap="square" rtlCol="0">
            <a:spAutoFit/>
          </a:bodyPr>
          <a:lstStyle/>
          <a:p>
            <a:r>
              <a:rPr lang="en-US" u="sng" dirty="0">
                <a:solidFill>
                  <a:srgbClr val="FF6600"/>
                </a:solidFill>
              </a:rPr>
              <a:t>2</a:t>
            </a:r>
            <a:r>
              <a:rPr lang="en-US" u="sng" dirty="0" smtClean="0">
                <a:solidFill>
                  <a:srgbClr val="FF6600"/>
                </a:solidFill>
              </a:rPr>
              <a:t>00</a:t>
            </a:r>
            <a:endParaRPr lang="en-US" u="sng" dirty="0">
              <a:solidFill>
                <a:srgbClr val="FF6600"/>
              </a:solidFill>
            </a:endParaRPr>
          </a:p>
        </p:txBody>
      </p:sp>
      <p:sp>
        <p:nvSpPr>
          <p:cNvPr id="15" name="TextBox 14"/>
          <p:cNvSpPr txBox="1"/>
          <p:nvPr/>
        </p:nvSpPr>
        <p:spPr>
          <a:xfrm>
            <a:off x="4419600" y="1676400"/>
            <a:ext cx="533400" cy="369332"/>
          </a:xfrm>
          <a:prstGeom prst="rect">
            <a:avLst/>
          </a:prstGeom>
          <a:noFill/>
        </p:spPr>
        <p:txBody>
          <a:bodyPr wrap="square" rtlCol="0">
            <a:spAutoFit/>
          </a:bodyPr>
          <a:lstStyle/>
          <a:p>
            <a:r>
              <a:rPr lang="en-US" dirty="0">
                <a:solidFill>
                  <a:srgbClr val="0000FF"/>
                </a:solidFill>
              </a:rPr>
              <a:t>2</a:t>
            </a:r>
            <a:r>
              <a:rPr lang="en-US" dirty="0" smtClean="0">
                <a:solidFill>
                  <a:srgbClr val="0000FF"/>
                </a:solidFill>
              </a:rPr>
              <a:t>00</a:t>
            </a:r>
            <a:endParaRPr lang="en-US" dirty="0">
              <a:solidFill>
                <a:srgbClr val="0000FF"/>
              </a:solidFill>
            </a:endParaRPr>
          </a:p>
        </p:txBody>
      </p:sp>
      <p:sp>
        <p:nvSpPr>
          <p:cNvPr id="16" name="TextBox 15"/>
          <p:cNvSpPr txBox="1"/>
          <p:nvPr/>
        </p:nvSpPr>
        <p:spPr>
          <a:xfrm>
            <a:off x="8534400" y="5334000"/>
            <a:ext cx="609600" cy="369332"/>
          </a:xfrm>
          <a:prstGeom prst="rect">
            <a:avLst/>
          </a:prstGeom>
          <a:noFill/>
        </p:spPr>
        <p:txBody>
          <a:bodyPr wrap="square" rtlCol="0">
            <a:spAutoFit/>
          </a:bodyPr>
          <a:lstStyle/>
          <a:p>
            <a:r>
              <a:rPr lang="en-US" dirty="0" smtClean="0">
                <a:solidFill>
                  <a:srgbClr val="0000FF"/>
                </a:solidFill>
              </a:rPr>
              <a:t>-200</a:t>
            </a:r>
            <a:endParaRPr lang="en-US" dirty="0">
              <a:solidFill>
                <a:srgbClr val="0000FF"/>
              </a:solidFill>
            </a:endParaRPr>
          </a:p>
        </p:txBody>
      </p:sp>
      <p:sp>
        <p:nvSpPr>
          <p:cNvPr id="2" name="TextBox 1"/>
          <p:cNvSpPr txBox="1"/>
          <p:nvPr/>
        </p:nvSpPr>
        <p:spPr>
          <a:xfrm>
            <a:off x="548640" y="4846320"/>
            <a:ext cx="3581400" cy="646331"/>
          </a:xfrm>
          <a:prstGeom prst="rect">
            <a:avLst/>
          </a:prstGeom>
          <a:noFill/>
        </p:spPr>
        <p:txBody>
          <a:bodyPr wrap="square" rtlCol="0">
            <a:spAutoFit/>
          </a:bodyPr>
          <a:lstStyle/>
          <a:p>
            <a:r>
              <a:rPr lang="en-US" b="1" dirty="0" smtClean="0">
                <a:solidFill>
                  <a:srgbClr val="FF6600"/>
                </a:solidFill>
              </a:rPr>
              <a:t>Write down the number of carbon atoms that moved.</a:t>
            </a:r>
            <a:endParaRPr lang="en-US" b="1" dirty="0">
              <a:solidFill>
                <a:srgbClr val="FF6600"/>
              </a:solidFill>
            </a:endParaRPr>
          </a:p>
        </p:txBody>
      </p:sp>
      <p:sp>
        <p:nvSpPr>
          <p:cNvPr id="17" name="TextBox 16"/>
          <p:cNvSpPr txBox="1"/>
          <p:nvPr/>
        </p:nvSpPr>
        <p:spPr>
          <a:xfrm>
            <a:off x="548640" y="5486400"/>
            <a:ext cx="3505200" cy="646331"/>
          </a:xfrm>
          <a:prstGeom prst="rect">
            <a:avLst/>
          </a:prstGeom>
          <a:noFill/>
        </p:spPr>
        <p:txBody>
          <a:bodyPr wrap="square" rtlCol="0">
            <a:spAutoFit/>
          </a:bodyPr>
          <a:lstStyle/>
          <a:p>
            <a:r>
              <a:rPr lang="en-US" b="1" dirty="0" smtClean="0">
                <a:solidFill>
                  <a:srgbClr val="0000FF"/>
                </a:solidFill>
              </a:rPr>
              <a:t>Keep track of the number of carbon atoms that stayed.</a:t>
            </a:r>
            <a:endParaRPr lang="en-US" b="1" dirty="0">
              <a:solidFill>
                <a:srgbClr val="0000FF"/>
              </a:solidFill>
            </a:endParaRPr>
          </a:p>
        </p:txBody>
      </p:sp>
      <p:sp>
        <p:nvSpPr>
          <p:cNvPr id="18" name="TextBox 17"/>
          <p:cNvSpPr txBox="1"/>
          <p:nvPr/>
        </p:nvSpPr>
        <p:spPr>
          <a:xfrm>
            <a:off x="7924800" y="4419600"/>
            <a:ext cx="533400" cy="369332"/>
          </a:xfrm>
          <a:prstGeom prst="rect">
            <a:avLst/>
          </a:prstGeom>
          <a:noFill/>
        </p:spPr>
        <p:txBody>
          <a:bodyPr wrap="square" rtlCol="0">
            <a:spAutoFit/>
          </a:bodyPr>
          <a:lstStyle/>
          <a:p>
            <a:r>
              <a:rPr lang="en-US" u="sng" dirty="0" smtClean="0">
                <a:solidFill>
                  <a:srgbClr val="FF6600"/>
                </a:solidFill>
              </a:rPr>
              <a:t>100</a:t>
            </a:r>
            <a:endParaRPr lang="en-US" u="sng" dirty="0">
              <a:solidFill>
                <a:srgbClr val="FF6600"/>
              </a:solidFill>
            </a:endParaRPr>
          </a:p>
        </p:txBody>
      </p:sp>
      <p:sp>
        <p:nvSpPr>
          <p:cNvPr id="19" name="TextBox 18"/>
          <p:cNvSpPr txBox="1"/>
          <p:nvPr/>
        </p:nvSpPr>
        <p:spPr>
          <a:xfrm>
            <a:off x="8610600" y="3048000"/>
            <a:ext cx="533400" cy="369332"/>
          </a:xfrm>
          <a:prstGeom prst="rect">
            <a:avLst/>
          </a:prstGeom>
          <a:noFill/>
        </p:spPr>
        <p:txBody>
          <a:bodyPr wrap="square" rtlCol="0">
            <a:spAutoFit/>
          </a:bodyPr>
          <a:lstStyle/>
          <a:p>
            <a:r>
              <a:rPr lang="en-US" dirty="0" smtClean="0">
                <a:solidFill>
                  <a:srgbClr val="0000FF"/>
                </a:solidFill>
              </a:rPr>
              <a:t>100</a:t>
            </a:r>
            <a:endParaRPr lang="en-US" dirty="0">
              <a:solidFill>
                <a:srgbClr val="0000FF"/>
              </a:solidFill>
            </a:endParaRPr>
          </a:p>
        </p:txBody>
      </p:sp>
      <p:sp>
        <p:nvSpPr>
          <p:cNvPr id="20" name="TextBox 19"/>
          <p:cNvSpPr txBox="1"/>
          <p:nvPr/>
        </p:nvSpPr>
        <p:spPr>
          <a:xfrm>
            <a:off x="8534400" y="5562600"/>
            <a:ext cx="602382" cy="369332"/>
          </a:xfrm>
          <a:prstGeom prst="rect">
            <a:avLst/>
          </a:prstGeom>
          <a:noFill/>
        </p:spPr>
        <p:txBody>
          <a:bodyPr wrap="square" rtlCol="0">
            <a:spAutoFit/>
          </a:bodyPr>
          <a:lstStyle/>
          <a:p>
            <a:r>
              <a:rPr lang="en-US" dirty="0" smtClean="0">
                <a:solidFill>
                  <a:srgbClr val="0000FF"/>
                </a:solidFill>
              </a:rPr>
              <a:t>-100</a:t>
            </a:r>
            <a:endParaRPr lang="en-US" dirty="0">
              <a:solidFill>
                <a:srgbClr val="0000FF"/>
              </a:solidFill>
            </a:endParaRPr>
          </a:p>
        </p:txBody>
      </p:sp>
      <p:pic>
        <p:nvPicPr>
          <p:cNvPr id="21" name="Picture 20" descr="C cards.tiff"/>
          <p:cNvPicPr>
            <a:picLocks noChangeAspect="1"/>
          </p:cNvPicPr>
          <p:nvPr/>
        </p:nvPicPr>
        <p:blipFill rotWithShape="1">
          <a:blip r:embed="rId3">
            <a:extLst>
              <a:ext uri="{28A0092B-C50C-407E-A947-70E740481C1C}">
                <a14:useLocalDpi xmlns:a14="http://schemas.microsoft.com/office/drawing/2010/main" val="0"/>
              </a:ext>
            </a:extLst>
          </a:blip>
          <a:srcRect l="4341" t="6944" r="50812" b="74663"/>
          <a:stretch/>
        </p:blipFill>
        <p:spPr>
          <a:xfrm>
            <a:off x="7889564" y="3051175"/>
            <a:ext cx="425761" cy="180975"/>
          </a:xfrm>
          <a:prstGeom prst="rect">
            <a:avLst/>
          </a:prstGeom>
          <a:ln>
            <a:solidFill>
              <a:schemeClr val="tx1"/>
            </a:solidFill>
          </a:ln>
        </p:spPr>
      </p:pic>
      <p:pic>
        <p:nvPicPr>
          <p:cNvPr id="22" name="Picture 21" descr="C cards.tiff"/>
          <p:cNvPicPr>
            <a:picLocks noChangeAspect="1"/>
          </p:cNvPicPr>
          <p:nvPr/>
        </p:nvPicPr>
        <p:blipFill rotWithShape="1">
          <a:blip r:embed="rId3">
            <a:extLst>
              <a:ext uri="{28A0092B-C50C-407E-A947-70E740481C1C}">
                <a14:useLocalDpi xmlns:a14="http://schemas.microsoft.com/office/drawing/2010/main" val="0"/>
              </a:ext>
            </a:extLst>
          </a:blip>
          <a:srcRect l="4341" t="6944" r="50812" b="5698"/>
          <a:stretch/>
        </p:blipFill>
        <p:spPr>
          <a:xfrm>
            <a:off x="5791200" y="1676400"/>
            <a:ext cx="425761" cy="859536"/>
          </a:xfrm>
          <a:prstGeom prst="rect">
            <a:avLst/>
          </a:prstGeom>
          <a:ln>
            <a:solidFill>
              <a:schemeClr val="tx1"/>
            </a:solidFill>
          </a:ln>
        </p:spPr>
      </p:pic>
      <p:sp>
        <p:nvSpPr>
          <p:cNvPr id="23" name="TextBox 22"/>
          <p:cNvSpPr txBox="1"/>
          <p:nvPr/>
        </p:nvSpPr>
        <p:spPr>
          <a:xfrm>
            <a:off x="6802782" y="3334396"/>
            <a:ext cx="533400" cy="369332"/>
          </a:xfrm>
          <a:prstGeom prst="rect">
            <a:avLst/>
          </a:prstGeom>
          <a:noFill/>
        </p:spPr>
        <p:txBody>
          <a:bodyPr wrap="square" rtlCol="0">
            <a:spAutoFit/>
          </a:bodyPr>
          <a:lstStyle/>
          <a:p>
            <a:r>
              <a:rPr lang="en-US" u="sng" dirty="0">
                <a:solidFill>
                  <a:srgbClr val="FF6600"/>
                </a:solidFill>
              </a:rPr>
              <a:t>5</a:t>
            </a:r>
            <a:r>
              <a:rPr lang="en-US" u="sng" dirty="0" smtClean="0">
                <a:solidFill>
                  <a:srgbClr val="FF6600"/>
                </a:solidFill>
              </a:rPr>
              <a:t>0</a:t>
            </a:r>
            <a:endParaRPr lang="en-US" u="sng" dirty="0">
              <a:solidFill>
                <a:srgbClr val="FF6600"/>
              </a:solidFill>
            </a:endParaRPr>
          </a:p>
        </p:txBody>
      </p:sp>
      <p:sp>
        <p:nvSpPr>
          <p:cNvPr id="24" name="TextBox 23"/>
          <p:cNvSpPr txBox="1"/>
          <p:nvPr/>
        </p:nvSpPr>
        <p:spPr>
          <a:xfrm>
            <a:off x="8665818" y="3288268"/>
            <a:ext cx="533400" cy="369332"/>
          </a:xfrm>
          <a:prstGeom prst="rect">
            <a:avLst/>
          </a:prstGeom>
          <a:noFill/>
        </p:spPr>
        <p:txBody>
          <a:bodyPr wrap="square" rtlCol="0">
            <a:spAutoFit/>
          </a:bodyPr>
          <a:lstStyle/>
          <a:p>
            <a:r>
              <a:rPr lang="en-US" dirty="0" smtClean="0">
                <a:solidFill>
                  <a:srgbClr val="0000FF"/>
                </a:solidFill>
              </a:rPr>
              <a:t>-50</a:t>
            </a:r>
            <a:endParaRPr lang="en-US" dirty="0">
              <a:solidFill>
                <a:srgbClr val="0000FF"/>
              </a:solidFill>
            </a:endParaRPr>
          </a:p>
        </p:txBody>
      </p:sp>
      <p:sp>
        <p:nvSpPr>
          <p:cNvPr id="25" name="TextBox 24"/>
          <p:cNvSpPr txBox="1"/>
          <p:nvPr/>
        </p:nvSpPr>
        <p:spPr>
          <a:xfrm>
            <a:off x="4419600" y="1884012"/>
            <a:ext cx="533400" cy="369332"/>
          </a:xfrm>
          <a:prstGeom prst="rect">
            <a:avLst/>
          </a:prstGeom>
          <a:noFill/>
        </p:spPr>
        <p:txBody>
          <a:bodyPr wrap="square" rtlCol="0">
            <a:spAutoFit/>
          </a:bodyPr>
          <a:lstStyle/>
          <a:p>
            <a:r>
              <a:rPr lang="en-US" dirty="0">
                <a:solidFill>
                  <a:srgbClr val="0000FF"/>
                </a:solidFill>
              </a:rPr>
              <a:t>+</a:t>
            </a:r>
            <a:r>
              <a:rPr lang="en-US" dirty="0" smtClean="0">
                <a:solidFill>
                  <a:srgbClr val="0000FF"/>
                </a:solidFill>
              </a:rPr>
              <a:t>50</a:t>
            </a:r>
            <a:endParaRPr lang="en-US" dirty="0">
              <a:solidFill>
                <a:srgbClr val="0000FF"/>
              </a:solidFill>
            </a:endParaRPr>
          </a:p>
        </p:txBody>
      </p:sp>
      <p:pic>
        <p:nvPicPr>
          <p:cNvPr id="26" name="Picture 25"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5486400" y="5159951"/>
            <a:ext cx="842982" cy="859849"/>
          </a:xfrm>
          <a:prstGeom prst="rect">
            <a:avLst/>
          </a:prstGeom>
          <a:ln>
            <a:solidFill>
              <a:srgbClr val="000000"/>
            </a:solidFill>
          </a:ln>
        </p:spPr>
      </p:pic>
      <p:sp>
        <p:nvSpPr>
          <p:cNvPr id="27" name="TextBox 26"/>
          <p:cNvSpPr txBox="1"/>
          <p:nvPr/>
        </p:nvSpPr>
        <p:spPr>
          <a:xfrm>
            <a:off x="6629400" y="5791200"/>
            <a:ext cx="533400" cy="369332"/>
          </a:xfrm>
          <a:prstGeom prst="rect">
            <a:avLst/>
          </a:prstGeom>
          <a:noFill/>
        </p:spPr>
        <p:txBody>
          <a:bodyPr wrap="square" rtlCol="0">
            <a:spAutoFit/>
          </a:bodyPr>
          <a:lstStyle/>
          <a:p>
            <a:r>
              <a:rPr lang="en-US" u="sng" dirty="0" smtClean="0">
                <a:solidFill>
                  <a:srgbClr val="FF6600"/>
                </a:solidFill>
              </a:rPr>
              <a:t>100</a:t>
            </a:r>
            <a:endParaRPr lang="en-US" u="sng" dirty="0">
              <a:solidFill>
                <a:srgbClr val="FF6600"/>
              </a:solidFill>
            </a:endParaRPr>
          </a:p>
        </p:txBody>
      </p:sp>
      <p:sp>
        <p:nvSpPr>
          <p:cNvPr id="29" name="TextBox 28"/>
          <p:cNvSpPr txBox="1"/>
          <p:nvPr/>
        </p:nvSpPr>
        <p:spPr>
          <a:xfrm>
            <a:off x="8534400" y="5781880"/>
            <a:ext cx="609600" cy="369332"/>
          </a:xfrm>
          <a:prstGeom prst="rect">
            <a:avLst/>
          </a:prstGeom>
          <a:noFill/>
        </p:spPr>
        <p:txBody>
          <a:bodyPr wrap="square" rtlCol="0">
            <a:spAutoFit/>
          </a:bodyPr>
          <a:lstStyle/>
          <a:p>
            <a:r>
              <a:rPr lang="en-US" dirty="0" smtClean="0">
                <a:solidFill>
                  <a:srgbClr val="0000FF"/>
                </a:solidFill>
              </a:rPr>
              <a:t>-100</a:t>
            </a:r>
            <a:endParaRPr lang="en-US" dirty="0">
              <a:solidFill>
                <a:srgbClr val="0000FF"/>
              </a:solidFill>
            </a:endParaRPr>
          </a:p>
        </p:txBody>
      </p:sp>
      <p:sp>
        <p:nvSpPr>
          <p:cNvPr id="30" name="TextBox 29"/>
          <p:cNvSpPr txBox="1"/>
          <p:nvPr/>
        </p:nvSpPr>
        <p:spPr>
          <a:xfrm>
            <a:off x="4648200" y="5105400"/>
            <a:ext cx="533400" cy="369332"/>
          </a:xfrm>
          <a:prstGeom prst="rect">
            <a:avLst/>
          </a:prstGeom>
          <a:noFill/>
        </p:spPr>
        <p:txBody>
          <a:bodyPr wrap="square" rtlCol="0">
            <a:spAutoFit/>
          </a:bodyPr>
          <a:lstStyle/>
          <a:p>
            <a:r>
              <a:rPr lang="en-US" dirty="0" smtClean="0">
                <a:solidFill>
                  <a:srgbClr val="0000FF"/>
                </a:solidFill>
              </a:rPr>
              <a:t>100</a:t>
            </a:r>
            <a:endParaRPr lang="en-US" dirty="0">
              <a:solidFill>
                <a:srgbClr val="0000FF"/>
              </a:solidFill>
            </a:endParaRPr>
          </a:p>
        </p:txBody>
      </p:sp>
      <p:pic>
        <p:nvPicPr>
          <p:cNvPr id="31" name="Picture 30" descr="C cards.tiff"/>
          <p:cNvPicPr>
            <a:picLocks noChangeAspect="1"/>
          </p:cNvPicPr>
          <p:nvPr/>
        </p:nvPicPr>
        <p:blipFill rotWithShape="1">
          <a:blip r:embed="rId3">
            <a:extLst>
              <a:ext uri="{28A0092B-C50C-407E-A947-70E740481C1C}">
                <a14:useLocalDpi xmlns:a14="http://schemas.microsoft.com/office/drawing/2010/main" val="0"/>
              </a:ext>
            </a:extLst>
          </a:blip>
          <a:srcRect l="4341" t="6944" r="50812" b="48848"/>
          <a:stretch/>
        </p:blipFill>
        <p:spPr>
          <a:xfrm>
            <a:off x="5334000" y="5562600"/>
            <a:ext cx="425761" cy="434975"/>
          </a:xfrm>
          <a:prstGeom prst="rect">
            <a:avLst/>
          </a:prstGeom>
          <a:ln>
            <a:solidFill>
              <a:schemeClr val="tx1"/>
            </a:solidFill>
          </a:ln>
        </p:spPr>
      </p:pic>
      <p:sp>
        <p:nvSpPr>
          <p:cNvPr id="32" name="TextBox 31"/>
          <p:cNvSpPr txBox="1"/>
          <p:nvPr/>
        </p:nvSpPr>
        <p:spPr>
          <a:xfrm>
            <a:off x="8675021" y="3489262"/>
            <a:ext cx="533400" cy="369332"/>
          </a:xfrm>
          <a:prstGeom prst="rect">
            <a:avLst/>
          </a:prstGeom>
          <a:noFill/>
        </p:spPr>
        <p:txBody>
          <a:bodyPr wrap="square" rtlCol="0">
            <a:spAutoFit/>
          </a:bodyPr>
          <a:lstStyle/>
          <a:p>
            <a:r>
              <a:rPr lang="en-US" dirty="0" smtClean="0">
                <a:solidFill>
                  <a:srgbClr val="0000FF"/>
                </a:solidFill>
              </a:rPr>
              <a:t>-25</a:t>
            </a:r>
            <a:endParaRPr lang="en-US" dirty="0">
              <a:solidFill>
                <a:srgbClr val="0000FF"/>
              </a:solidFill>
            </a:endParaRPr>
          </a:p>
        </p:txBody>
      </p:sp>
      <p:sp>
        <p:nvSpPr>
          <p:cNvPr id="33" name="TextBox 32"/>
          <p:cNvSpPr txBox="1"/>
          <p:nvPr/>
        </p:nvSpPr>
        <p:spPr>
          <a:xfrm>
            <a:off x="4650776" y="5308860"/>
            <a:ext cx="533400" cy="369332"/>
          </a:xfrm>
          <a:prstGeom prst="rect">
            <a:avLst/>
          </a:prstGeom>
          <a:noFill/>
        </p:spPr>
        <p:txBody>
          <a:bodyPr wrap="square" rtlCol="0">
            <a:spAutoFit/>
          </a:bodyPr>
          <a:lstStyle/>
          <a:p>
            <a:r>
              <a:rPr lang="en-US" dirty="0" smtClean="0">
                <a:solidFill>
                  <a:srgbClr val="0000FF"/>
                </a:solidFill>
              </a:rPr>
              <a:t>+25</a:t>
            </a:r>
            <a:endParaRPr lang="en-US" dirty="0">
              <a:solidFill>
                <a:srgbClr val="0000FF"/>
              </a:solidFill>
            </a:endParaRPr>
          </a:p>
        </p:txBody>
      </p:sp>
      <p:sp>
        <p:nvSpPr>
          <p:cNvPr id="34" name="TextBox 33"/>
          <p:cNvSpPr txBox="1"/>
          <p:nvPr/>
        </p:nvSpPr>
        <p:spPr>
          <a:xfrm>
            <a:off x="6324600" y="4431268"/>
            <a:ext cx="533400" cy="369332"/>
          </a:xfrm>
          <a:prstGeom prst="rect">
            <a:avLst/>
          </a:prstGeom>
          <a:noFill/>
        </p:spPr>
        <p:txBody>
          <a:bodyPr wrap="square" rtlCol="0">
            <a:spAutoFit/>
          </a:bodyPr>
          <a:lstStyle/>
          <a:p>
            <a:r>
              <a:rPr lang="en-US" u="sng" dirty="0" smtClean="0">
                <a:solidFill>
                  <a:srgbClr val="FF6600"/>
                </a:solidFill>
              </a:rPr>
              <a:t>25</a:t>
            </a:r>
            <a:endParaRPr lang="en-US" u="sng" dirty="0">
              <a:solidFill>
                <a:srgbClr val="FF6600"/>
              </a:solidFill>
            </a:endParaRPr>
          </a:p>
        </p:txBody>
      </p:sp>
      <p:pic>
        <p:nvPicPr>
          <p:cNvPr id="35" name="Picture 34" descr="C cards.tiff"/>
          <p:cNvPicPr>
            <a:picLocks noChangeAspect="1"/>
          </p:cNvPicPr>
          <p:nvPr/>
        </p:nvPicPr>
        <p:blipFill rotWithShape="1">
          <a:blip r:embed="rId3">
            <a:extLst>
              <a:ext uri="{28A0092B-C50C-407E-A947-70E740481C1C}">
                <a14:useLocalDpi xmlns:a14="http://schemas.microsoft.com/office/drawing/2010/main" val="0"/>
              </a:ext>
            </a:extLst>
          </a:blip>
          <a:srcRect l="4341" t="24369" r="67879" b="48848"/>
          <a:stretch/>
        </p:blipFill>
        <p:spPr>
          <a:xfrm>
            <a:off x="7620000" y="1143000"/>
            <a:ext cx="263735" cy="263525"/>
          </a:xfrm>
          <a:prstGeom prst="rect">
            <a:avLst/>
          </a:prstGeom>
          <a:ln>
            <a:solidFill>
              <a:schemeClr val="tx1"/>
            </a:solidFill>
          </a:ln>
        </p:spPr>
      </p:pic>
      <p:sp>
        <p:nvSpPr>
          <p:cNvPr id="36" name="TextBox 35"/>
          <p:cNvSpPr txBox="1"/>
          <p:nvPr/>
        </p:nvSpPr>
        <p:spPr>
          <a:xfrm>
            <a:off x="8686800" y="3669268"/>
            <a:ext cx="533400" cy="369332"/>
          </a:xfrm>
          <a:prstGeom prst="rect">
            <a:avLst/>
          </a:prstGeom>
          <a:noFill/>
        </p:spPr>
        <p:txBody>
          <a:bodyPr wrap="square" rtlCol="0">
            <a:spAutoFit/>
          </a:bodyPr>
          <a:lstStyle/>
          <a:p>
            <a:r>
              <a:rPr lang="en-US" dirty="0" smtClean="0">
                <a:solidFill>
                  <a:srgbClr val="0000FF"/>
                </a:solidFill>
              </a:rPr>
              <a:t>-15</a:t>
            </a:r>
            <a:endParaRPr lang="en-US" dirty="0">
              <a:solidFill>
                <a:srgbClr val="0000FF"/>
              </a:solidFill>
            </a:endParaRPr>
          </a:p>
        </p:txBody>
      </p:sp>
      <p:sp>
        <p:nvSpPr>
          <p:cNvPr id="37" name="TextBox 36"/>
          <p:cNvSpPr txBox="1"/>
          <p:nvPr/>
        </p:nvSpPr>
        <p:spPr>
          <a:xfrm>
            <a:off x="7924800" y="2286000"/>
            <a:ext cx="533400" cy="369332"/>
          </a:xfrm>
          <a:prstGeom prst="rect">
            <a:avLst/>
          </a:prstGeom>
          <a:noFill/>
        </p:spPr>
        <p:txBody>
          <a:bodyPr wrap="square" rtlCol="0">
            <a:spAutoFit/>
          </a:bodyPr>
          <a:lstStyle/>
          <a:p>
            <a:r>
              <a:rPr lang="en-US" u="sng" dirty="0" smtClean="0">
                <a:solidFill>
                  <a:srgbClr val="FF6600"/>
                </a:solidFill>
              </a:rPr>
              <a:t>15</a:t>
            </a:r>
            <a:endParaRPr lang="en-US" u="sng" dirty="0">
              <a:solidFill>
                <a:srgbClr val="FF6600"/>
              </a:solidFill>
            </a:endParaRPr>
          </a:p>
        </p:txBody>
      </p:sp>
      <p:sp>
        <p:nvSpPr>
          <p:cNvPr id="38" name="TextBox 37"/>
          <p:cNvSpPr txBox="1"/>
          <p:nvPr/>
        </p:nvSpPr>
        <p:spPr>
          <a:xfrm>
            <a:off x="8610600" y="685800"/>
            <a:ext cx="457200" cy="369332"/>
          </a:xfrm>
          <a:prstGeom prst="rect">
            <a:avLst/>
          </a:prstGeom>
          <a:noFill/>
        </p:spPr>
        <p:txBody>
          <a:bodyPr wrap="square" rtlCol="0">
            <a:spAutoFit/>
          </a:bodyPr>
          <a:lstStyle/>
          <a:p>
            <a:r>
              <a:rPr lang="en-US" dirty="0" smtClean="0">
                <a:solidFill>
                  <a:srgbClr val="0000FF"/>
                </a:solidFill>
              </a:rPr>
              <a:t>15</a:t>
            </a:r>
            <a:endParaRPr lang="en-US" dirty="0">
              <a:solidFill>
                <a:srgbClr val="0000FF"/>
              </a:solidFill>
            </a:endParaRPr>
          </a:p>
        </p:txBody>
      </p:sp>
      <p:pic>
        <p:nvPicPr>
          <p:cNvPr id="39" name="Picture 38" descr="C cards.tiff"/>
          <p:cNvPicPr>
            <a:picLocks noChangeAspect="1"/>
          </p:cNvPicPr>
          <p:nvPr/>
        </p:nvPicPr>
        <p:blipFill rotWithShape="1">
          <a:blip r:embed="rId3">
            <a:extLst>
              <a:ext uri="{28A0092B-C50C-407E-A947-70E740481C1C}">
                <a14:useLocalDpi xmlns:a14="http://schemas.microsoft.com/office/drawing/2010/main" val="0"/>
              </a:ext>
            </a:extLst>
          </a:blip>
          <a:srcRect l="30948" t="24369" r="50812" b="48848"/>
          <a:stretch/>
        </p:blipFill>
        <p:spPr>
          <a:xfrm>
            <a:off x="7872595" y="1143000"/>
            <a:ext cx="173166" cy="263525"/>
          </a:xfrm>
          <a:prstGeom prst="rect">
            <a:avLst/>
          </a:prstGeom>
          <a:ln>
            <a:solidFill>
              <a:schemeClr val="tx1"/>
            </a:solidFill>
          </a:ln>
        </p:spPr>
      </p:pic>
      <p:sp>
        <p:nvSpPr>
          <p:cNvPr id="40" name="TextBox 39"/>
          <p:cNvSpPr txBox="1"/>
          <p:nvPr/>
        </p:nvSpPr>
        <p:spPr>
          <a:xfrm>
            <a:off x="6781800" y="1447800"/>
            <a:ext cx="381000" cy="369332"/>
          </a:xfrm>
          <a:prstGeom prst="rect">
            <a:avLst/>
          </a:prstGeom>
          <a:noFill/>
        </p:spPr>
        <p:txBody>
          <a:bodyPr wrap="square" rtlCol="0">
            <a:spAutoFit/>
          </a:bodyPr>
          <a:lstStyle/>
          <a:p>
            <a:r>
              <a:rPr lang="en-US" u="sng" dirty="0">
                <a:solidFill>
                  <a:srgbClr val="FF6600"/>
                </a:solidFill>
              </a:rPr>
              <a:t>6</a:t>
            </a:r>
          </a:p>
        </p:txBody>
      </p:sp>
      <p:sp>
        <p:nvSpPr>
          <p:cNvPr id="41" name="TextBox 40"/>
          <p:cNvSpPr txBox="1"/>
          <p:nvPr/>
        </p:nvSpPr>
        <p:spPr>
          <a:xfrm>
            <a:off x="8649988" y="898462"/>
            <a:ext cx="457200" cy="369332"/>
          </a:xfrm>
          <a:prstGeom prst="rect">
            <a:avLst/>
          </a:prstGeom>
          <a:noFill/>
        </p:spPr>
        <p:txBody>
          <a:bodyPr wrap="square" rtlCol="0">
            <a:spAutoFit/>
          </a:bodyPr>
          <a:lstStyle/>
          <a:p>
            <a:r>
              <a:rPr lang="en-US" dirty="0" smtClean="0">
                <a:solidFill>
                  <a:srgbClr val="0000FF"/>
                </a:solidFill>
              </a:rPr>
              <a:t>-6</a:t>
            </a:r>
            <a:endParaRPr lang="en-US" dirty="0">
              <a:solidFill>
                <a:srgbClr val="0000FF"/>
              </a:solidFill>
            </a:endParaRPr>
          </a:p>
        </p:txBody>
      </p:sp>
      <p:sp>
        <p:nvSpPr>
          <p:cNvPr id="42" name="TextBox 41"/>
          <p:cNvSpPr txBox="1"/>
          <p:nvPr/>
        </p:nvSpPr>
        <p:spPr>
          <a:xfrm>
            <a:off x="4525985" y="2094208"/>
            <a:ext cx="533400" cy="369332"/>
          </a:xfrm>
          <a:prstGeom prst="rect">
            <a:avLst/>
          </a:prstGeom>
          <a:noFill/>
        </p:spPr>
        <p:txBody>
          <a:bodyPr wrap="square" rtlCol="0">
            <a:spAutoFit/>
          </a:bodyPr>
          <a:lstStyle/>
          <a:p>
            <a:r>
              <a:rPr lang="en-US" dirty="0" smtClean="0">
                <a:solidFill>
                  <a:srgbClr val="0000FF"/>
                </a:solidFill>
              </a:rPr>
              <a:t>+</a:t>
            </a:r>
            <a:r>
              <a:rPr lang="en-US" dirty="0">
                <a:solidFill>
                  <a:srgbClr val="0000FF"/>
                </a:solidFill>
              </a:rPr>
              <a:t>6</a:t>
            </a:r>
          </a:p>
        </p:txBody>
      </p:sp>
    </p:spTree>
    <p:extLst>
      <p:ext uri="{BB962C8B-B14F-4D97-AF65-F5344CB8AC3E}">
        <p14:creationId xmlns:p14="http://schemas.microsoft.com/office/powerpoint/2010/main" val="398755530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3.83894E-6 -1.49109E-6 C -0.07463 0.04191 -0.14926 0.08405 -0.17911 0.10072 " pathEditMode="relative" ptsTypes="aA">
                                      <p:cBhvr>
                                        <p:cTn id="6" dur="2000" fill="hold"/>
                                        <p:tgtEl>
                                          <p:spTgt spid="39"/>
                                        </p:tgtEl>
                                        <p:attrNameLst>
                                          <p:attrName>ppt_x</p:attrName>
                                          <p:attrName>ppt_y</p:attrName>
                                        </p:attrNameLst>
                                      </p:cBhvr>
                                    </p:animMotion>
                                  </p:childTnLst>
                                </p:cTn>
                              </p:par>
                              <p:par>
                                <p:cTn id="7" presetID="1" presetClass="entr" presetSubtype="0" fill="hold" grpId="0" nodeType="withEffect">
                                  <p:stCondLst>
                                    <p:cond delay="2000"/>
                                  </p:stCondLst>
                                  <p:childTnLst>
                                    <p:set>
                                      <p:cBhvr>
                                        <p:cTn id="8" dur="1" fill="hold">
                                          <p:stCondLst>
                                            <p:cond delay="0"/>
                                          </p:stCondLst>
                                        </p:cTn>
                                        <p:tgtEl>
                                          <p:spTgt spid="40"/>
                                        </p:tgtEl>
                                        <p:attrNameLst>
                                          <p:attrName>style.visibility</p:attrName>
                                        </p:attrNameLst>
                                      </p:cBhvr>
                                      <p:to>
                                        <p:strVal val="visible"/>
                                      </p:to>
                                    </p:set>
                                  </p:childTnLst>
                                </p:cTn>
                              </p:par>
                              <p:par>
                                <p:cTn id="9" presetID="1" presetClass="entr" presetSubtype="0" fill="hold" grpId="0" nodeType="withEffect">
                                  <p:stCondLst>
                                    <p:cond delay="200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p:bldP spid="40" grpId="0"/>
      <p:bldP spid="41" grpId="0"/>
      <p:bldP spid="4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 name="Picture 47" descr="Slide0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3495676" y="1209675"/>
            <a:ext cx="6857999" cy="4438650"/>
          </a:xfrm>
          <a:prstGeom prst="rect">
            <a:avLst/>
          </a:prstGeom>
        </p:spPr>
      </p:pic>
      <p:sp>
        <p:nvSpPr>
          <p:cNvPr id="5" name="TextBox 4"/>
          <p:cNvSpPr txBox="1"/>
          <p:nvPr/>
        </p:nvSpPr>
        <p:spPr>
          <a:xfrm>
            <a:off x="304800" y="304800"/>
            <a:ext cx="4724400" cy="3908762"/>
          </a:xfrm>
          <a:prstGeom prst="rect">
            <a:avLst/>
          </a:prstGeom>
          <a:noFill/>
        </p:spPr>
        <p:txBody>
          <a:bodyPr wrap="square" rtlCol="0">
            <a:spAutoFit/>
          </a:bodyPr>
          <a:lstStyle/>
          <a:p>
            <a:r>
              <a:rPr lang="en-US" sz="2400" i="1" dirty="0"/>
              <a:t>One of three things can happen to food </a:t>
            </a:r>
            <a:r>
              <a:rPr lang="en-US" sz="2400" i="1" dirty="0" smtClean="0"/>
              <a:t>(rabbits) </a:t>
            </a:r>
            <a:r>
              <a:rPr lang="en-US" sz="2400" i="1" dirty="0"/>
              <a:t>in a </a:t>
            </a:r>
            <a:r>
              <a:rPr lang="en-US" sz="2400" i="1" dirty="0" smtClean="0"/>
              <a:t>fox’s stomach</a:t>
            </a:r>
            <a:r>
              <a:rPr lang="en-US" sz="2400" i="1" dirty="0"/>
              <a:t>: </a:t>
            </a:r>
          </a:p>
          <a:p>
            <a:endParaRPr lang="en-US" sz="800" dirty="0"/>
          </a:p>
          <a:p>
            <a:r>
              <a:rPr lang="en-US" sz="3600" dirty="0"/>
              <a:t>2</a:t>
            </a:r>
            <a:r>
              <a:rPr lang="en-US" sz="3600" dirty="0" smtClean="0"/>
              <a:t>) Foxes defecate </a:t>
            </a:r>
            <a:r>
              <a:rPr lang="en-US" sz="3600" dirty="0"/>
              <a:t>indigestible food</a:t>
            </a:r>
            <a:r>
              <a:rPr lang="en-US" sz="3600" dirty="0" smtClean="0"/>
              <a:t>.</a:t>
            </a:r>
            <a:endParaRPr lang="en-US" sz="2400" dirty="0"/>
          </a:p>
          <a:p>
            <a:endParaRPr lang="en-US" sz="800" dirty="0"/>
          </a:p>
          <a:p>
            <a:r>
              <a:rPr lang="en-US" sz="3200" dirty="0"/>
              <a:t>Also, sometimes </a:t>
            </a:r>
            <a:r>
              <a:rPr lang="en-US" sz="3200" dirty="0" smtClean="0"/>
              <a:t>foxes die.</a:t>
            </a:r>
          </a:p>
          <a:p>
            <a:endParaRPr lang="en-US" sz="800" dirty="0" smtClean="0"/>
          </a:p>
          <a:p>
            <a:endParaRPr lang="en-US" sz="800" dirty="0"/>
          </a:p>
          <a:p>
            <a:r>
              <a:rPr lang="en-US" sz="3200" dirty="0"/>
              <a:t>6</a:t>
            </a:r>
            <a:r>
              <a:rPr lang="en-US" sz="3200" dirty="0" smtClean="0"/>
              <a:t> carbon atoms move from the carnivores to the soil.</a:t>
            </a:r>
          </a:p>
        </p:txBody>
      </p:sp>
      <p:pic>
        <p:nvPicPr>
          <p:cNvPr id="7" name="Picture 6"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7239000" y="5181600"/>
            <a:ext cx="842982" cy="859849"/>
          </a:xfrm>
          <a:prstGeom prst="rect">
            <a:avLst/>
          </a:prstGeom>
          <a:ln>
            <a:solidFill>
              <a:srgbClr val="000000"/>
            </a:solidFill>
          </a:ln>
        </p:spPr>
      </p:pic>
      <p:sp>
        <p:nvSpPr>
          <p:cNvPr id="8" name="TextBox 7"/>
          <p:cNvSpPr txBox="1"/>
          <p:nvPr/>
        </p:nvSpPr>
        <p:spPr>
          <a:xfrm>
            <a:off x="8534400" y="5105400"/>
            <a:ext cx="533400" cy="369332"/>
          </a:xfrm>
          <a:prstGeom prst="rect">
            <a:avLst/>
          </a:prstGeom>
          <a:noFill/>
        </p:spPr>
        <p:txBody>
          <a:bodyPr wrap="square" rtlCol="0">
            <a:spAutoFit/>
          </a:bodyPr>
          <a:lstStyle/>
          <a:p>
            <a:r>
              <a:rPr lang="en-US" dirty="0" smtClean="0">
                <a:solidFill>
                  <a:srgbClr val="0000FF"/>
                </a:solidFill>
              </a:rPr>
              <a:t>500</a:t>
            </a:r>
            <a:endParaRPr lang="en-US" dirty="0">
              <a:solidFill>
                <a:srgbClr val="0000FF"/>
              </a:solidFill>
            </a:endParaRPr>
          </a:p>
        </p:txBody>
      </p:sp>
      <p:pic>
        <p:nvPicPr>
          <p:cNvPr id="11" name="Picture 10"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5334000" y="1752600"/>
            <a:ext cx="842982" cy="859849"/>
          </a:xfrm>
          <a:prstGeom prst="rect">
            <a:avLst/>
          </a:prstGeom>
          <a:ln>
            <a:solidFill>
              <a:srgbClr val="000000"/>
            </a:solidFill>
          </a:ln>
        </p:spPr>
      </p:pic>
      <p:pic>
        <p:nvPicPr>
          <p:cNvPr id="12" name="Picture 11"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5257800" y="1828800"/>
            <a:ext cx="842982" cy="859849"/>
          </a:xfrm>
          <a:prstGeom prst="rect">
            <a:avLst/>
          </a:prstGeom>
          <a:ln>
            <a:solidFill>
              <a:srgbClr val="000000"/>
            </a:solidFill>
          </a:ln>
        </p:spPr>
      </p:pic>
      <p:sp>
        <p:nvSpPr>
          <p:cNvPr id="14" name="TextBox 13"/>
          <p:cNvSpPr txBox="1"/>
          <p:nvPr/>
        </p:nvSpPr>
        <p:spPr>
          <a:xfrm>
            <a:off x="5791200" y="3669268"/>
            <a:ext cx="533400" cy="369332"/>
          </a:xfrm>
          <a:prstGeom prst="rect">
            <a:avLst/>
          </a:prstGeom>
          <a:noFill/>
        </p:spPr>
        <p:txBody>
          <a:bodyPr wrap="square" rtlCol="0">
            <a:spAutoFit/>
          </a:bodyPr>
          <a:lstStyle/>
          <a:p>
            <a:r>
              <a:rPr lang="en-US" u="sng" dirty="0">
                <a:solidFill>
                  <a:srgbClr val="FF6600"/>
                </a:solidFill>
              </a:rPr>
              <a:t>2</a:t>
            </a:r>
            <a:r>
              <a:rPr lang="en-US" u="sng" dirty="0" smtClean="0">
                <a:solidFill>
                  <a:srgbClr val="FF6600"/>
                </a:solidFill>
              </a:rPr>
              <a:t>00</a:t>
            </a:r>
            <a:endParaRPr lang="en-US" u="sng" dirty="0">
              <a:solidFill>
                <a:srgbClr val="FF6600"/>
              </a:solidFill>
            </a:endParaRPr>
          </a:p>
        </p:txBody>
      </p:sp>
      <p:sp>
        <p:nvSpPr>
          <p:cNvPr id="15" name="TextBox 14"/>
          <p:cNvSpPr txBox="1"/>
          <p:nvPr/>
        </p:nvSpPr>
        <p:spPr>
          <a:xfrm>
            <a:off x="4419600" y="1676400"/>
            <a:ext cx="533400" cy="369332"/>
          </a:xfrm>
          <a:prstGeom prst="rect">
            <a:avLst/>
          </a:prstGeom>
          <a:noFill/>
        </p:spPr>
        <p:txBody>
          <a:bodyPr wrap="square" rtlCol="0">
            <a:spAutoFit/>
          </a:bodyPr>
          <a:lstStyle/>
          <a:p>
            <a:r>
              <a:rPr lang="en-US" dirty="0">
                <a:solidFill>
                  <a:srgbClr val="0000FF"/>
                </a:solidFill>
              </a:rPr>
              <a:t>2</a:t>
            </a:r>
            <a:r>
              <a:rPr lang="en-US" dirty="0" smtClean="0">
                <a:solidFill>
                  <a:srgbClr val="0000FF"/>
                </a:solidFill>
              </a:rPr>
              <a:t>00</a:t>
            </a:r>
            <a:endParaRPr lang="en-US" dirty="0">
              <a:solidFill>
                <a:srgbClr val="0000FF"/>
              </a:solidFill>
            </a:endParaRPr>
          </a:p>
        </p:txBody>
      </p:sp>
      <p:sp>
        <p:nvSpPr>
          <p:cNvPr id="16" name="TextBox 15"/>
          <p:cNvSpPr txBox="1"/>
          <p:nvPr/>
        </p:nvSpPr>
        <p:spPr>
          <a:xfrm>
            <a:off x="8534400" y="5334000"/>
            <a:ext cx="609600" cy="369332"/>
          </a:xfrm>
          <a:prstGeom prst="rect">
            <a:avLst/>
          </a:prstGeom>
          <a:noFill/>
        </p:spPr>
        <p:txBody>
          <a:bodyPr wrap="square" rtlCol="0">
            <a:spAutoFit/>
          </a:bodyPr>
          <a:lstStyle/>
          <a:p>
            <a:r>
              <a:rPr lang="en-US" dirty="0" smtClean="0">
                <a:solidFill>
                  <a:srgbClr val="0000FF"/>
                </a:solidFill>
              </a:rPr>
              <a:t>-200</a:t>
            </a:r>
            <a:endParaRPr lang="en-US" dirty="0">
              <a:solidFill>
                <a:srgbClr val="0000FF"/>
              </a:solidFill>
            </a:endParaRPr>
          </a:p>
        </p:txBody>
      </p:sp>
      <p:sp>
        <p:nvSpPr>
          <p:cNvPr id="2" name="TextBox 1"/>
          <p:cNvSpPr txBox="1"/>
          <p:nvPr/>
        </p:nvSpPr>
        <p:spPr>
          <a:xfrm>
            <a:off x="548640" y="4846320"/>
            <a:ext cx="3581400" cy="646331"/>
          </a:xfrm>
          <a:prstGeom prst="rect">
            <a:avLst/>
          </a:prstGeom>
          <a:noFill/>
        </p:spPr>
        <p:txBody>
          <a:bodyPr wrap="square" rtlCol="0">
            <a:spAutoFit/>
          </a:bodyPr>
          <a:lstStyle/>
          <a:p>
            <a:r>
              <a:rPr lang="en-US" b="1" dirty="0" smtClean="0">
                <a:solidFill>
                  <a:srgbClr val="FF6600"/>
                </a:solidFill>
              </a:rPr>
              <a:t>Write down the number of carbon atoms that moved.</a:t>
            </a:r>
            <a:endParaRPr lang="en-US" b="1" dirty="0">
              <a:solidFill>
                <a:srgbClr val="FF6600"/>
              </a:solidFill>
            </a:endParaRPr>
          </a:p>
        </p:txBody>
      </p:sp>
      <p:sp>
        <p:nvSpPr>
          <p:cNvPr id="17" name="TextBox 16"/>
          <p:cNvSpPr txBox="1"/>
          <p:nvPr/>
        </p:nvSpPr>
        <p:spPr>
          <a:xfrm>
            <a:off x="548640" y="5486400"/>
            <a:ext cx="3505200" cy="646331"/>
          </a:xfrm>
          <a:prstGeom prst="rect">
            <a:avLst/>
          </a:prstGeom>
          <a:noFill/>
        </p:spPr>
        <p:txBody>
          <a:bodyPr wrap="square" rtlCol="0">
            <a:spAutoFit/>
          </a:bodyPr>
          <a:lstStyle/>
          <a:p>
            <a:r>
              <a:rPr lang="en-US" b="1" dirty="0" smtClean="0">
                <a:solidFill>
                  <a:srgbClr val="0000FF"/>
                </a:solidFill>
              </a:rPr>
              <a:t>Keep track of the number of carbon atoms that stayed.</a:t>
            </a:r>
            <a:endParaRPr lang="en-US" b="1" dirty="0">
              <a:solidFill>
                <a:srgbClr val="0000FF"/>
              </a:solidFill>
            </a:endParaRPr>
          </a:p>
        </p:txBody>
      </p:sp>
      <p:sp>
        <p:nvSpPr>
          <p:cNvPr id="18" name="TextBox 17"/>
          <p:cNvSpPr txBox="1"/>
          <p:nvPr/>
        </p:nvSpPr>
        <p:spPr>
          <a:xfrm>
            <a:off x="7924800" y="4419600"/>
            <a:ext cx="533400" cy="369332"/>
          </a:xfrm>
          <a:prstGeom prst="rect">
            <a:avLst/>
          </a:prstGeom>
          <a:noFill/>
        </p:spPr>
        <p:txBody>
          <a:bodyPr wrap="square" rtlCol="0">
            <a:spAutoFit/>
          </a:bodyPr>
          <a:lstStyle/>
          <a:p>
            <a:r>
              <a:rPr lang="en-US" u="sng" dirty="0" smtClean="0">
                <a:solidFill>
                  <a:srgbClr val="FF6600"/>
                </a:solidFill>
              </a:rPr>
              <a:t>100</a:t>
            </a:r>
            <a:endParaRPr lang="en-US" u="sng" dirty="0">
              <a:solidFill>
                <a:srgbClr val="FF6600"/>
              </a:solidFill>
            </a:endParaRPr>
          </a:p>
        </p:txBody>
      </p:sp>
      <p:sp>
        <p:nvSpPr>
          <p:cNvPr id="19" name="TextBox 18"/>
          <p:cNvSpPr txBox="1"/>
          <p:nvPr/>
        </p:nvSpPr>
        <p:spPr>
          <a:xfrm>
            <a:off x="8610600" y="3048000"/>
            <a:ext cx="533400" cy="369332"/>
          </a:xfrm>
          <a:prstGeom prst="rect">
            <a:avLst/>
          </a:prstGeom>
          <a:noFill/>
        </p:spPr>
        <p:txBody>
          <a:bodyPr wrap="square" rtlCol="0">
            <a:spAutoFit/>
          </a:bodyPr>
          <a:lstStyle/>
          <a:p>
            <a:r>
              <a:rPr lang="en-US" dirty="0" smtClean="0">
                <a:solidFill>
                  <a:srgbClr val="0000FF"/>
                </a:solidFill>
              </a:rPr>
              <a:t>100</a:t>
            </a:r>
            <a:endParaRPr lang="en-US" dirty="0">
              <a:solidFill>
                <a:srgbClr val="0000FF"/>
              </a:solidFill>
            </a:endParaRPr>
          </a:p>
        </p:txBody>
      </p:sp>
      <p:sp>
        <p:nvSpPr>
          <p:cNvPr id="20" name="TextBox 19"/>
          <p:cNvSpPr txBox="1"/>
          <p:nvPr/>
        </p:nvSpPr>
        <p:spPr>
          <a:xfrm>
            <a:off x="8534400" y="5562600"/>
            <a:ext cx="602382" cy="369332"/>
          </a:xfrm>
          <a:prstGeom prst="rect">
            <a:avLst/>
          </a:prstGeom>
          <a:noFill/>
        </p:spPr>
        <p:txBody>
          <a:bodyPr wrap="square" rtlCol="0">
            <a:spAutoFit/>
          </a:bodyPr>
          <a:lstStyle/>
          <a:p>
            <a:r>
              <a:rPr lang="en-US" dirty="0" smtClean="0">
                <a:solidFill>
                  <a:srgbClr val="0000FF"/>
                </a:solidFill>
              </a:rPr>
              <a:t>-100</a:t>
            </a:r>
            <a:endParaRPr lang="en-US" dirty="0">
              <a:solidFill>
                <a:srgbClr val="0000FF"/>
              </a:solidFill>
            </a:endParaRPr>
          </a:p>
        </p:txBody>
      </p:sp>
      <p:pic>
        <p:nvPicPr>
          <p:cNvPr id="21" name="Picture 20" descr="C cards.tiff"/>
          <p:cNvPicPr>
            <a:picLocks noChangeAspect="1"/>
          </p:cNvPicPr>
          <p:nvPr/>
        </p:nvPicPr>
        <p:blipFill rotWithShape="1">
          <a:blip r:embed="rId3">
            <a:extLst>
              <a:ext uri="{28A0092B-C50C-407E-A947-70E740481C1C}">
                <a14:useLocalDpi xmlns:a14="http://schemas.microsoft.com/office/drawing/2010/main" val="0"/>
              </a:ext>
            </a:extLst>
          </a:blip>
          <a:srcRect l="4341" t="6944" r="50812" b="74663"/>
          <a:stretch/>
        </p:blipFill>
        <p:spPr>
          <a:xfrm>
            <a:off x="7889564" y="3051175"/>
            <a:ext cx="425761" cy="180975"/>
          </a:xfrm>
          <a:prstGeom prst="rect">
            <a:avLst/>
          </a:prstGeom>
          <a:ln>
            <a:solidFill>
              <a:schemeClr val="tx1"/>
            </a:solidFill>
          </a:ln>
        </p:spPr>
      </p:pic>
      <p:pic>
        <p:nvPicPr>
          <p:cNvPr id="22" name="Picture 21" descr="C cards.tiff"/>
          <p:cNvPicPr>
            <a:picLocks noChangeAspect="1"/>
          </p:cNvPicPr>
          <p:nvPr/>
        </p:nvPicPr>
        <p:blipFill rotWithShape="1">
          <a:blip r:embed="rId3">
            <a:extLst>
              <a:ext uri="{28A0092B-C50C-407E-A947-70E740481C1C}">
                <a14:useLocalDpi xmlns:a14="http://schemas.microsoft.com/office/drawing/2010/main" val="0"/>
              </a:ext>
            </a:extLst>
          </a:blip>
          <a:srcRect l="4341" t="6944" r="50812" b="5698"/>
          <a:stretch/>
        </p:blipFill>
        <p:spPr>
          <a:xfrm>
            <a:off x="5791200" y="1676400"/>
            <a:ext cx="425761" cy="859536"/>
          </a:xfrm>
          <a:prstGeom prst="rect">
            <a:avLst/>
          </a:prstGeom>
          <a:ln>
            <a:solidFill>
              <a:schemeClr val="tx1"/>
            </a:solidFill>
          </a:ln>
        </p:spPr>
      </p:pic>
      <p:sp>
        <p:nvSpPr>
          <p:cNvPr id="23" name="TextBox 22"/>
          <p:cNvSpPr txBox="1"/>
          <p:nvPr/>
        </p:nvSpPr>
        <p:spPr>
          <a:xfrm>
            <a:off x="6802782" y="3334396"/>
            <a:ext cx="533400" cy="369332"/>
          </a:xfrm>
          <a:prstGeom prst="rect">
            <a:avLst/>
          </a:prstGeom>
          <a:noFill/>
        </p:spPr>
        <p:txBody>
          <a:bodyPr wrap="square" rtlCol="0">
            <a:spAutoFit/>
          </a:bodyPr>
          <a:lstStyle/>
          <a:p>
            <a:r>
              <a:rPr lang="en-US" u="sng" dirty="0">
                <a:solidFill>
                  <a:srgbClr val="FF6600"/>
                </a:solidFill>
              </a:rPr>
              <a:t>5</a:t>
            </a:r>
            <a:r>
              <a:rPr lang="en-US" u="sng" dirty="0" smtClean="0">
                <a:solidFill>
                  <a:srgbClr val="FF6600"/>
                </a:solidFill>
              </a:rPr>
              <a:t>0</a:t>
            </a:r>
            <a:endParaRPr lang="en-US" u="sng" dirty="0">
              <a:solidFill>
                <a:srgbClr val="FF6600"/>
              </a:solidFill>
            </a:endParaRPr>
          </a:p>
        </p:txBody>
      </p:sp>
      <p:sp>
        <p:nvSpPr>
          <p:cNvPr id="24" name="TextBox 23"/>
          <p:cNvSpPr txBox="1"/>
          <p:nvPr/>
        </p:nvSpPr>
        <p:spPr>
          <a:xfrm>
            <a:off x="8665818" y="3288268"/>
            <a:ext cx="533400" cy="369332"/>
          </a:xfrm>
          <a:prstGeom prst="rect">
            <a:avLst/>
          </a:prstGeom>
          <a:noFill/>
        </p:spPr>
        <p:txBody>
          <a:bodyPr wrap="square" rtlCol="0">
            <a:spAutoFit/>
          </a:bodyPr>
          <a:lstStyle/>
          <a:p>
            <a:r>
              <a:rPr lang="en-US" dirty="0" smtClean="0">
                <a:solidFill>
                  <a:srgbClr val="0000FF"/>
                </a:solidFill>
              </a:rPr>
              <a:t>-50</a:t>
            </a:r>
            <a:endParaRPr lang="en-US" dirty="0">
              <a:solidFill>
                <a:srgbClr val="0000FF"/>
              </a:solidFill>
            </a:endParaRPr>
          </a:p>
        </p:txBody>
      </p:sp>
      <p:sp>
        <p:nvSpPr>
          <p:cNvPr id="25" name="TextBox 24"/>
          <p:cNvSpPr txBox="1"/>
          <p:nvPr/>
        </p:nvSpPr>
        <p:spPr>
          <a:xfrm>
            <a:off x="4419600" y="1884012"/>
            <a:ext cx="533400" cy="369332"/>
          </a:xfrm>
          <a:prstGeom prst="rect">
            <a:avLst/>
          </a:prstGeom>
          <a:noFill/>
        </p:spPr>
        <p:txBody>
          <a:bodyPr wrap="square" rtlCol="0">
            <a:spAutoFit/>
          </a:bodyPr>
          <a:lstStyle/>
          <a:p>
            <a:r>
              <a:rPr lang="en-US" dirty="0">
                <a:solidFill>
                  <a:srgbClr val="0000FF"/>
                </a:solidFill>
              </a:rPr>
              <a:t>+</a:t>
            </a:r>
            <a:r>
              <a:rPr lang="en-US" dirty="0" smtClean="0">
                <a:solidFill>
                  <a:srgbClr val="0000FF"/>
                </a:solidFill>
              </a:rPr>
              <a:t>50</a:t>
            </a:r>
            <a:endParaRPr lang="en-US" dirty="0">
              <a:solidFill>
                <a:srgbClr val="0000FF"/>
              </a:solidFill>
            </a:endParaRPr>
          </a:p>
        </p:txBody>
      </p:sp>
      <p:pic>
        <p:nvPicPr>
          <p:cNvPr id="26" name="Picture 25"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5486400" y="5159951"/>
            <a:ext cx="842982" cy="859849"/>
          </a:xfrm>
          <a:prstGeom prst="rect">
            <a:avLst/>
          </a:prstGeom>
          <a:ln>
            <a:solidFill>
              <a:srgbClr val="000000"/>
            </a:solidFill>
          </a:ln>
        </p:spPr>
      </p:pic>
      <p:sp>
        <p:nvSpPr>
          <p:cNvPr id="27" name="TextBox 26"/>
          <p:cNvSpPr txBox="1"/>
          <p:nvPr/>
        </p:nvSpPr>
        <p:spPr>
          <a:xfrm>
            <a:off x="6629400" y="5791200"/>
            <a:ext cx="533400" cy="369332"/>
          </a:xfrm>
          <a:prstGeom prst="rect">
            <a:avLst/>
          </a:prstGeom>
          <a:noFill/>
        </p:spPr>
        <p:txBody>
          <a:bodyPr wrap="square" rtlCol="0">
            <a:spAutoFit/>
          </a:bodyPr>
          <a:lstStyle/>
          <a:p>
            <a:r>
              <a:rPr lang="en-US" u="sng" dirty="0" smtClean="0">
                <a:solidFill>
                  <a:srgbClr val="FF6600"/>
                </a:solidFill>
              </a:rPr>
              <a:t>100</a:t>
            </a:r>
            <a:endParaRPr lang="en-US" u="sng" dirty="0">
              <a:solidFill>
                <a:srgbClr val="FF6600"/>
              </a:solidFill>
            </a:endParaRPr>
          </a:p>
        </p:txBody>
      </p:sp>
      <p:sp>
        <p:nvSpPr>
          <p:cNvPr id="29" name="TextBox 28"/>
          <p:cNvSpPr txBox="1"/>
          <p:nvPr/>
        </p:nvSpPr>
        <p:spPr>
          <a:xfrm>
            <a:off x="8534400" y="5781880"/>
            <a:ext cx="609600" cy="369332"/>
          </a:xfrm>
          <a:prstGeom prst="rect">
            <a:avLst/>
          </a:prstGeom>
          <a:noFill/>
        </p:spPr>
        <p:txBody>
          <a:bodyPr wrap="square" rtlCol="0">
            <a:spAutoFit/>
          </a:bodyPr>
          <a:lstStyle/>
          <a:p>
            <a:r>
              <a:rPr lang="en-US" dirty="0" smtClean="0">
                <a:solidFill>
                  <a:srgbClr val="0000FF"/>
                </a:solidFill>
              </a:rPr>
              <a:t>-100</a:t>
            </a:r>
            <a:endParaRPr lang="en-US" dirty="0">
              <a:solidFill>
                <a:srgbClr val="0000FF"/>
              </a:solidFill>
            </a:endParaRPr>
          </a:p>
        </p:txBody>
      </p:sp>
      <p:sp>
        <p:nvSpPr>
          <p:cNvPr id="30" name="TextBox 29"/>
          <p:cNvSpPr txBox="1"/>
          <p:nvPr/>
        </p:nvSpPr>
        <p:spPr>
          <a:xfrm>
            <a:off x="4648200" y="5105400"/>
            <a:ext cx="533400" cy="369332"/>
          </a:xfrm>
          <a:prstGeom prst="rect">
            <a:avLst/>
          </a:prstGeom>
          <a:noFill/>
        </p:spPr>
        <p:txBody>
          <a:bodyPr wrap="square" rtlCol="0">
            <a:spAutoFit/>
          </a:bodyPr>
          <a:lstStyle/>
          <a:p>
            <a:r>
              <a:rPr lang="en-US" dirty="0" smtClean="0">
                <a:solidFill>
                  <a:srgbClr val="0000FF"/>
                </a:solidFill>
              </a:rPr>
              <a:t>100</a:t>
            </a:r>
            <a:endParaRPr lang="en-US" dirty="0">
              <a:solidFill>
                <a:srgbClr val="0000FF"/>
              </a:solidFill>
            </a:endParaRPr>
          </a:p>
        </p:txBody>
      </p:sp>
      <p:pic>
        <p:nvPicPr>
          <p:cNvPr id="31" name="Picture 30" descr="C cards.tiff"/>
          <p:cNvPicPr>
            <a:picLocks noChangeAspect="1"/>
          </p:cNvPicPr>
          <p:nvPr/>
        </p:nvPicPr>
        <p:blipFill rotWithShape="1">
          <a:blip r:embed="rId3">
            <a:extLst>
              <a:ext uri="{28A0092B-C50C-407E-A947-70E740481C1C}">
                <a14:useLocalDpi xmlns:a14="http://schemas.microsoft.com/office/drawing/2010/main" val="0"/>
              </a:ext>
            </a:extLst>
          </a:blip>
          <a:srcRect l="4341" t="6944" r="50812" b="48848"/>
          <a:stretch/>
        </p:blipFill>
        <p:spPr>
          <a:xfrm>
            <a:off x="5334000" y="5562600"/>
            <a:ext cx="425761" cy="434975"/>
          </a:xfrm>
          <a:prstGeom prst="rect">
            <a:avLst/>
          </a:prstGeom>
          <a:ln>
            <a:solidFill>
              <a:schemeClr val="tx1"/>
            </a:solidFill>
          </a:ln>
        </p:spPr>
      </p:pic>
      <p:sp>
        <p:nvSpPr>
          <p:cNvPr id="32" name="TextBox 31"/>
          <p:cNvSpPr txBox="1"/>
          <p:nvPr/>
        </p:nvSpPr>
        <p:spPr>
          <a:xfrm>
            <a:off x="8675021" y="3489262"/>
            <a:ext cx="533400" cy="369332"/>
          </a:xfrm>
          <a:prstGeom prst="rect">
            <a:avLst/>
          </a:prstGeom>
          <a:noFill/>
        </p:spPr>
        <p:txBody>
          <a:bodyPr wrap="square" rtlCol="0">
            <a:spAutoFit/>
          </a:bodyPr>
          <a:lstStyle/>
          <a:p>
            <a:r>
              <a:rPr lang="en-US" dirty="0" smtClean="0">
                <a:solidFill>
                  <a:srgbClr val="0000FF"/>
                </a:solidFill>
              </a:rPr>
              <a:t>-25</a:t>
            </a:r>
            <a:endParaRPr lang="en-US" dirty="0">
              <a:solidFill>
                <a:srgbClr val="0000FF"/>
              </a:solidFill>
            </a:endParaRPr>
          </a:p>
        </p:txBody>
      </p:sp>
      <p:sp>
        <p:nvSpPr>
          <p:cNvPr id="33" name="TextBox 32"/>
          <p:cNvSpPr txBox="1"/>
          <p:nvPr/>
        </p:nvSpPr>
        <p:spPr>
          <a:xfrm>
            <a:off x="4650776" y="5308860"/>
            <a:ext cx="533400" cy="369332"/>
          </a:xfrm>
          <a:prstGeom prst="rect">
            <a:avLst/>
          </a:prstGeom>
          <a:noFill/>
        </p:spPr>
        <p:txBody>
          <a:bodyPr wrap="square" rtlCol="0">
            <a:spAutoFit/>
          </a:bodyPr>
          <a:lstStyle/>
          <a:p>
            <a:r>
              <a:rPr lang="en-US" dirty="0" smtClean="0">
                <a:solidFill>
                  <a:srgbClr val="0000FF"/>
                </a:solidFill>
              </a:rPr>
              <a:t>+25</a:t>
            </a:r>
            <a:endParaRPr lang="en-US" dirty="0">
              <a:solidFill>
                <a:srgbClr val="0000FF"/>
              </a:solidFill>
            </a:endParaRPr>
          </a:p>
        </p:txBody>
      </p:sp>
      <p:sp>
        <p:nvSpPr>
          <p:cNvPr id="34" name="TextBox 33"/>
          <p:cNvSpPr txBox="1"/>
          <p:nvPr/>
        </p:nvSpPr>
        <p:spPr>
          <a:xfrm>
            <a:off x="6324600" y="4431268"/>
            <a:ext cx="533400" cy="369332"/>
          </a:xfrm>
          <a:prstGeom prst="rect">
            <a:avLst/>
          </a:prstGeom>
          <a:noFill/>
        </p:spPr>
        <p:txBody>
          <a:bodyPr wrap="square" rtlCol="0">
            <a:spAutoFit/>
          </a:bodyPr>
          <a:lstStyle/>
          <a:p>
            <a:r>
              <a:rPr lang="en-US" u="sng" dirty="0" smtClean="0">
                <a:solidFill>
                  <a:srgbClr val="FF6600"/>
                </a:solidFill>
              </a:rPr>
              <a:t>25</a:t>
            </a:r>
            <a:endParaRPr lang="en-US" u="sng" dirty="0">
              <a:solidFill>
                <a:srgbClr val="FF6600"/>
              </a:solidFill>
            </a:endParaRPr>
          </a:p>
        </p:txBody>
      </p:sp>
      <p:pic>
        <p:nvPicPr>
          <p:cNvPr id="35" name="Picture 34" descr="C cards.tiff"/>
          <p:cNvPicPr>
            <a:picLocks noChangeAspect="1"/>
          </p:cNvPicPr>
          <p:nvPr/>
        </p:nvPicPr>
        <p:blipFill rotWithShape="1">
          <a:blip r:embed="rId3">
            <a:extLst>
              <a:ext uri="{28A0092B-C50C-407E-A947-70E740481C1C}">
                <a14:useLocalDpi xmlns:a14="http://schemas.microsoft.com/office/drawing/2010/main" val="0"/>
              </a:ext>
            </a:extLst>
          </a:blip>
          <a:srcRect l="4341" t="24369" r="85855" b="48848"/>
          <a:stretch/>
        </p:blipFill>
        <p:spPr>
          <a:xfrm>
            <a:off x="7620001" y="1143000"/>
            <a:ext cx="93072" cy="263525"/>
          </a:xfrm>
          <a:prstGeom prst="rect">
            <a:avLst/>
          </a:prstGeom>
          <a:ln>
            <a:solidFill>
              <a:srgbClr val="000000"/>
            </a:solidFill>
          </a:ln>
        </p:spPr>
      </p:pic>
      <p:sp>
        <p:nvSpPr>
          <p:cNvPr id="36" name="TextBox 35"/>
          <p:cNvSpPr txBox="1"/>
          <p:nvPr/>
        </p:nvSpPr>
        <p:spPr>
          <a:xfrm>
            <a:off x="8686800" y="3669268"/>
            <a:ext cx="533400" cy="369332"/>
          </a:xfrm>
          <a:prstGeom prst="rect">
            <a:avLst/>
          </a:prstGeom>
          <a:noFill/>
        </p:spPr>
        <p:txBody>
          <a:bodyPr wrap="square" rtlCol="0">
            <a:spAutoFit/>
          </a:bodyPr>
          <a:lstStyle/>
          <a:p>
            <a:r>
              <a:rPr lang="en-US" dirty="0" smtClean="0">
                <a:solidFill>
                  <a:srgbClr val="0000FF"/>
                </a:solidFill>
              </a:rPr>
              <a:t>-15</a:t>
            </a:r>
            <a:endParaRPr lang="en-US" dirty="0">
              <a:solidFill>
                <a:srgbClr val="0000FF"/>
              </a:solidFill>
            </a:endParaRPr>
          </a:p>
        </p:txBody>
      </p:sp>
      <p:sp>
        <p:nvSpPr>
          <p:cNvPr id="37" name="TextBox 36"/>
          <p:cNvSpPr txBox="1"/>
          <p:nvPr/>
        </p:nvSpPr>
        <p:spPr>
          <a:xfrm>
            <a:off x="7924800" y="2286000"/>
            <a:ext cx="533400" cy="369332"/>
          </a:xfrm>
          <a:prstGeom prst="rect">
            <a:avLst/>
          </a:prstGeom>
          <a:noFill/>
        </p:spPr>
        <p:txBody>
          <a:bodyPr wrap="square" rtlCol="0">
            <a:spAutoFit/>
          </a:bodyPr>
          <a:lstStyle/>
          <a:p>
            <a:r>
              <a:rPr lang="en-US" u="sng" dirty="0" smtClean="0">
                <a:solidFill>
                  <a:srgbClr val="FF6600"/>
                </a:solidFill>
              </a:rPr>
              <a:t>15</a:t>
            </a:r>
            <a:endParaRPr lang="en-US" u="sng" dirty="0">
              <a:solidFill>
                <a:srgbClr val="FF6600"/>
              </a:solidFill>
            </a:endParaRPr>
          </a:p>
        </p:txBody>
      </p:sp>
      <p:sp>
        <p:nvSpPr>
          <p:cNvPr id="38" name="TextBox 37"/>
          <p:cNvSpPr txBox="1"/>
          <p:nvPr/>
        </p:nvSpPr>
        <p:spPr>
          <a:xfrm>
            <a:off x="8610600" y="685800"/>
            <a:ext cx="457200" cy="369332"/>
          </a:xfrm>
          <a:prstGeom prst="rect">
            <a:avLst/>
          </a:prstGeom>
          <a:noFill/>
        </p:spPr>
        <p:txBody>
          <a:bodyPr wrap="square" rtlCol="0">
            <a:spAutoFit/>
          </a:bodyPr>
          <a:lstStyle/>
          <a:p>
            <a:r>
              <a:rPr lang="en-US" dirty="0" smtClean="0">
                <a:solidFill>
                  <a:srgbClr val="0000FF"/>
                </a:solidFill>
              </a:rPr>
              <a:t>15</a:t>
            </a:r>
            <a:endParaRPr lang="en-US" dirty="0">
              <a:solidFill>
                <a:srgbClr val="0000FF"/>
              </a:solidFill>
            </a:endParaRPr>
          </a:p>
        </p:txBody>
      </p:sp>
      <p:pic>
        <p:nvPicPr>
          <p:cNvPr id="39" name="Picture 38" descr="C cards.tiff"/>
          <p:cNvPicPr>
            <a:picLocks noChangeAspect="1"/>
          </p:cNvPicPr>
          <p:nvPr/>
        </p:nvPicPr>
        <p:blipFill rotWithShape="1">
          <a:blip r:embed="rId3">
            <a:extLst>
              <a:ext uri="{28A0092B-C50C-407E-A947-70E740481C1C}">
                <a14:useLocalDpi xmlns:a14="http://schemas.microsoft.com/office/drawing/2010/main" val="0"/>
              </a:ext>
            </a:extLst>
          </a:blip>
          <a:srcRect l="30948" t="24369" r="50812" b="48848"/>
          <a:stretch/>
        </p:blipFill>
        <p:spPr>
          <a:xfrm>
            <a:off x="6248400" y="1828800"/>
            <a:ext cx="173166" cy="263525"/>
          </a:xfrm>
          <a:prstGeom prst="rect">
            <a:avLst/>
          </a:prstGeom>
          <a:ln>
            <a:solidFill>
              <a:schemeClr val="tx1"/>
            </a:solidFill>
          </a:ln>
        </p:spPr>
      </p:pic>
      <p:sp>
        <p:nvSpPr>
          <p:cNvPr id="40" name="TextBox 39"/>
          <p:cNvSpPr txBox="1"/>
          <p:nvPr/>
        </p:nvSpPr>
        <p:spPr>
          <a:xfrm>
            <a:off x="6781800" y="1447800"/>
            <a:ext cx="381000" cy="369332"/>
          </a:xfrm>
          <a:prstGeom prst="rect">
            <a:avLst/>
          </a:prstGeom>
          <a:noFill/>
        </p:spPr>
        <p:txBody>
          <a:bodyPr wrap="square" rtlCol="0">
            <a:spAutoFit/>
          </a:bodyPr>
          <a:lstStyle/>
          <a:p>
            <a:r>
              <a:rPr lang="en-US" u="sng" dirty="0">
                <a:solidFill>
                  <a:srgbClr val="FF6600"/>
                </a:solidFill>
              </a:rPr>
              <a:t>6</a:t>
            </a:r>
          </a:p>
        </p:txBody>
      </p:sp>
      <p:sp>
        <p:nvSpPr>
          <p:cNvPr id="41" name="TextBox 40"/>
          <p:cNvSpPr txBox="1"/>
          <p:nvPr/>
        </p:nvSpPr>
        <p:spPr>
          <a:xfrm>
            <a:off x="8649988" y="898462"/>
            <a:ext cx="457200" cy="369332"/>
          </a:xfrm>
          <a:prstGeom prst="rect">
            <a:avLst/>
          </a:prstGeom>
          <a:noFill/>
        </p:spPr>
        <p:txBody>
          <a:bodyPr wrap="square" rtlCol="0">
            <a:spAutoFit/>
          </a:bodyPr>
          <a:lstStyle/>
          <a:p>
            <a:r>
              <a:rPr lang="en-US" dirty="0" smtClean="0">
                <a:solidFill>
                  <a:srgbClr val="0000FF"/>
                </a:solidFill>
              </a:rPr>
              <a:t>-6</a:t>
            </a:r>
            <a:endParaRPr lang="en-US" dirty="0">
              <a:solidFill>
                <a:srgbClr val="0000FF"/>
              </a:solidFill>
            </a:endParaRPr>
          </a:p>
        </p:txBody>
      </p:sp>
      <p:sp>
        <p:nvSpPr>
          <p:cNvPr id="42" name="TextBox 41"/>
          <p:cNvSpPr txBox="1"/>
          <p:nvPr/>
        </p:nvSpPr>
        <p:spPr>
          <a:xfrm>
            <a:off x="4525985" y="2094208"/>
            <a:ext cx="533400" cy="369332"/>
          </a:xfrm>
          <a:prstGeom prst="rect">
            <a:avLst/>
          </a:prstGeom>
          <a:noFill/>
        </p:spPr>
        <p:txBody>
          <a:bodyPr wrap="square" rtlCol="0">
            <a:spAutoFit/>
          </a:bodyPr>
          <a:lstStyle/>
          <a:p>
            <a:r>
              <a:rPr lang="en-US" dirty="0" smtClean="0">
                <a:solidFill>
                  <a:srgbClr val="0000FF"/>
                </a:solidFill>
              </a:rPr>
              <a:t>+</a:t>
            </a:r>
            <a:r>
              <a:rPr lang="en-US" dirty="0">
                <a:solidFill>
                  <a:srgbClr val="0000FF"/>
                </a:solidFill>
              </a:rPr>
              <a:t>6</a:t>
            </a:r>
          </a:p>
        </p:txBody>
      </p:sp>
      <p:pic>
        <p:nvPicPr>
          <p:cNvPr id="43" name="Picture 42" descr="C cards.tiff"/>
          <p:cNvPicPr>
            <a:picLocks noChangeAspect="1"/>
          </p:cNvPicPr>
          <p:nvPr/>
        </p:nvPicPr>
        <p:blipFill rotWithShape="1">
          <a:blip r:embed="rId3">
            <a:extLst>
              <a:ext uri="{28A0092B-C50C-407E-A947-70E740481C1C}">
                <a14:useLocalDpi xmlns:a14="http://schemas.microsoft.com/office/drawing/2010/main" val="0"/>
              </a:ext>
            </a:extLst>
          </a:blip>
          <a:srcRect l="13371" t="24369" r="67879" b="48848"/>
          <a:stretch/>
        </p:blipFill>
        <p:spPr>
          <a:xfrm>
            <a:off x="7705725" y="1143000"/>
            <a:ext cx="178010" cy="263525"/>
          </a:xfrm>
          <a:prstGeom prst="rect">
            <a:avLst/>
          </a:prstGeom>
          <a:ln>
            <a:solidFill>
              <a:srgbClr val="000000"/>
            </a:solidFill>
          </a:ln>
        </p:spPr>
      </p:pic>
      <p:sp>
        <p:nvSpPr>
          <p:cNvPr id="44" name="TextBox 43"/>
          <p:cNvSpPr txBox="1"/>
          <p:nvPr/>
        </p:nvSpPr>
        <p:spPr>
          <a:xfrm>
            <a:off x="7086600" y="2145268"/>
            <a:ext cx="381000" cy="369332"/>
          </a:xfrm>
          <a:prstGeom prst="rect">
            <a:avLst/>
          </a:prstGeom>
          <a:noFill/>
        </p:spPr>
        <p:txBody>
          <a:bodyPr wrap="square" rtlCol="0">
            <a:spAutoFit/>
          </a:bodyPr>
          <a:lstStyle/>
          <a:p>
            <a:r>
              <a:rPr lang="en-US" u="sng" dirty="0">
                <a:solidFill>
                  <a:srgbClr val="FF6600"/>
                </a:solidFill>
              </a:rPr>
              <a:t>6</a:t>
            </a:r>
          </a:p>
        </p:txBody>
      </p:sp>
      <p:sp>
        <p:nvSpPr>
          <p:cNvPr id="45" name="TextBox 44"/>
          <p:cNvSpPr txBox="1"/>
          <p:nvPr/>
        </p:nvSpPr>
        <p:spPr>
          <a:xfrm>
            <a:off x="4752009" y="5498068"/>
            <a:ext cx="533400" cy="369332"/>
          </a:xfrm>
          <a:prstGeom prst="rect">
            <a:avLst/>
          </a:prstGeom>
          <a:noFill/>
        </p:spPr>
        <p:txBody>
          <a:bodyPr wrap="square" rtlCol="0">
            <a:spAutoFit/>
          </a:bodyPr>
          <a:lstStyle/>
          <a:p>
            <a:r>
              <a:rPr lang="en-US" dirty="0" smtClean="0">
                <a:solidFill>
                  <a:srgbClr val="0000FF"/>
                </a:solidFill>
              </a:rPr>
              <a:t>+6</a:t>
            </a:r>
            <a:endParaRPr lang="en-US" dirty="0">
              <a:solidFill>
                <a:srgbClr val="0000FF"/>
              </a:solidFill>
            </a:endParaRPr>
          </a:p>
        </p:txBody>
      </p:sp>
      <p:sp>
        <p:nvSpPr>
          <p:cNvPr id="46" name="TextBox 45"/>
          <p:cNvSpPr txBox="1"/>
          <p:nvPr/>
        </p:nvSpPr>
        <p:spPr>
          <a:xfrm>
            <a:off x="8647412" y="1087670"/>
            <a:ext cx="457200" cy="369332"/>
          </a:xfrm>
          <a:prstGeom prst="rect">
            <a:avLst/>
          </a:prstGeom>
          <a:noFill/>
        </p:spPr>
        <p:txBody>
          <a:bodyPr wrap="square" rtlCol="0">
            <a:spAutoFit/>
          </a:bodyPr>
          <a:lstStyle/>
          <a:p>
            <a:r>
              <a:rPr lang="en-US" dirty="0" smtClean="0">
                <a:solidFill>
                  <a:srgbClr val="0000FF"/>
                </a:solidFill>
              </a:rPr>
              <a:t>-6</a:t>
            </a:r>
            <a:endParaRPr lang="en-US" dirty="0">
              <a:solidFill>
                <a:srgbClr val="0000FF"/>
              </a:solidFill>
            </a:endParaRPr>
          </a:p>
        </p:txBody>
      </p:sp>
    </p:spTree>
    <p:extLst>
      <p:ext uri="{BB962C8B-B14F-4D97-AF65-F5344CB8AC3E}">
        <p14:creationId xmlns:p14="http://schemas.microsoft.com/office/powerpoint/2010/main" val="103644893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4.67546E-6 3.8157E-6 C -0.07375 0.25839 -0.14751 0.51679 -0.17702 0.62005 " pathEditMode="relative" ptsTypes="aA">
                                      <p:cBhvr>
                                        <p:cTn id="6" dur="2000" fill="hold"/>
                                        <p:tgtEl>
                                          <p:spTgt spid="43"/>
                                        </p:tgtEl>
                                        <p:attrNameLst>
                                          <p:attrName>ppt_x</p:attrName>
                                          <p:attrName>ppt_y</p:attrName>
                                        </p:attrNameLst>
                                      </p:cBhvr>
                                    </p:animMotion>
                                  </p:childTnLst>
                                </p:cTn>
                              </p:par>
                              <p:par>
                                <p:cTn id="7" presetID="1" presetClass="entr" presetSubtype="0" fill="hold" grpId="0" nodeType="withEffect">
                                  <p:stCondLst>
                                    <p:cond delay="2500"/>
                                  </p:stCondLst>
                                  <p:childTnLst>
                                    <p:set>
                                      <p:cBhvr>
                                        <p:cTn id="8" dur="1" fill="hold">
                                          <p:stCondLst>
                                            <p:cond delay="0"/>
                                          </p:stCondLst>
                                        </p:cTn>
                                        <p:tgtEl>
                                          <p:spTgt spid="44"/>
                                        </p:tgtEl>
                                        <p:attrNameLst>
                                          <p:attrName>style.visibility</p:attrName>
                                        </p:attrNameLst>
                                      </p:cBhvr>
                                      <p:to>
                                        <p:strVal val="visible"/>
                                      </p:to>
                                    </p:set>
                                  </p:childTnLst>
                                </p:cTn>
                              </p:par>
                              <p:par>
                                <p:cTn id="9" presetID="1" presetClass="entr" presetSubtype="0" fill="hold" grpId="0" nodeType="withEffect">
                                  <p:stCondLst>
                                    <p:cond delay="250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p:bldP spid="44" grpId="0"/>
      <p:bldP spid="45" grpId="0"/>
      <p:bldP spid="4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42" descr="Slide0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3495676" y="1209675"/>
            <a:ext cx="6857999" cy="4438650"/>
          </a:xfrm>
          <a:prstGeom prst="rect">
            <a:avLst/>
          </a:prstGeom>
        </p:spPr>
      </p:pic>
      <p:sp>
        <p:nvSpPr>
          <p:cNvPr id="5" name="TextBox 4"/>
          <p:cNvSpPr txBox="1"/>
          <p:nvPr/>
        </p:nvSpPr>
        <p:spPr>
          <a:xfrm>
            <a:off x="304800" y="304800"/>
            <a:ext cx="4495800" cy="5386090"/>
          </a:xfrm>
          <a:prstGeom prst="rect">
            <a:avLst/>
          </a:prstGeom>
          <a:noFill/>
        </p:spPr>
        <p:txBody>
          <a:bodyPr wrap="square" rtlCol="0">
            <a:spAutoFit/>
          </a:bodyPr>
          <a:lstStyle/>
          <a:p>
            <a:r>
              <a:rPr lang="en-US" sz="2400" i="1" dirty="0"/>
              <a:t>One of three things can happen to food (rabbits) in a fox’s stomach: </a:t>
            </a:r>
          </a:p>
          <a:p>
            <a:endParaRPr lang="en-US" sz="800" dirty="0"/>
          </a:p>
          <a:p>
            <a:r>
              <a:rPr lang="en-US" sz="3600" dirty="0"/>
              <a:t>3</a:t>
            </a:r>
            <a:r>
              <a:rPr lang="en-US" sz="3600" dirty="0" smtClean="0"/>
              <a:t>) Foxes digest the food &amp; </a:t>
            </a:r>
            <a:r>
              <a:rPr lang="en-US" sz="3600" dirty="0"/>
              <a:t>biosynthesize</a:t>
            </a:r>
          </a:p>
          <a:p>
            <a:endParaRPr lang="en-US" sz="2400" dirty="0"/>
          </a:p>
          <a:p>
            <a:endParaRPr lang="en-US" sz="2400" dirty="0"/>
          </a:p>
          <a:p>
            <a:r>
              <a:rPr lang="en-US" sz="2800" dirty="0"/>
              <a:t>Large molecules in </a:t>
            </a:r>
            <a:r>
              <a:rPr lang="en-US" sz="2800" dirty="0" smtClean="0"/>
              <a:t>rabbits </a:t>
            </a:r>
            <a:r>
              <a:rPr lang="en-US" sz="2800" dirty="0"/>
              <a:t>are broken down into small molecules.</a:t>
            </a:r>
          </a:p>
          <a:p>
            <a:endParaRPr lang="en-US" sz="2800" dirty="0"/>
          </a:p>
          <a:p>
            <a:r>
              <a:rPr lang="en-US" sz="2800" dirty="0"/>
              <a:t>Small molecules are made into </a:t>
            </a:r>
            <a:r>
              <a:rPr lang="en-US" sz="2800" dirty="0" smtClean="0"/>
              <a:t>fox biomass</a:t>
            </a:r>
            <a:r>
              <a:rPr lang="en-US" sz="2800" dirty="0"/>
              <a:t>.</a:t>
            </a:r>
          </a:p>
        </p:txBody>
      </p:sp>
      <p:pic>
        <p:nvPicPr>
          <p:cNvPr id="7" name="Picture 6"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7239000" y="5181600"/>
            <a:ext cx="842982" cy="859849"/>
          </a:xfrm>
          <a:prstGeom prst="rect">
            <a:avLst/>
          </a:prstGeom>
          <a:ln>
            <a:solidFill>
              <a:srgbClr val="000000"/>
            </a:solidFill>
          </a:ln>
        </p:spPr>
      </p:pic>
      <p:sp>
        <p:nvSpPr>
          <p:cNvPr id="8" name="TextBox 7"/>
          <p:cNvSpPr txBox="1"/>
          <p:nvPr/>
        </p:nvSpPr>
        <p:spPr>
          <a:xfrm>
            <a:off x="8534400" y="5105400"/>
            <a:ext cx="533400" cy="369332"/>
          </a:xfrm>
          <a:prstGeom prst="rect">
            <a:avLst/>
          </a:prstGeom>
          <a:noFill/>
        </p:spPr>
        <p:txBody>
          <a:bodyPr wrap="square" rtlCol="0">
            <a:spAutoFit/>
          </a:bodyPr>
          <a:lstStyle/>
          <a:p>
            <a:r>
              <a:rPr lang="en-US" dirty="0" smtClean="0">
                <a:solidFill>
                  <a:srgbClr val="0000FF"/>
                </a:solidFill>
              </a:rPr>
              <a:t>500</a:t>
            </a:r>
            <a:endParaRPr lang="en-US" dirty="0">
              <a:solidFill>
                <a:srgbClr val="0000FF"/>
              </a:solidFill>
            </a:endParaRPr>
          </a:p>
        </p:txBody>
      </p:sp>
      <p:pic>
        <p:nvPicPr>
          <p:cNvPr id="11" name="Picture 10"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5334000" y="1752600"/>
            <a:ext cx="842982" cy="859849"/>
          </a:xfrm>
          <a:prstGeom prst="rect">
            <a:avLst/>
          </a:prstGeom>
          <a:ln>
            <a:solidFill>
              <a:srgbClr val="000000"/>
            </a:solidFill>
          </a:ln>
        </p:spPr>
      </p:pic>
      <p:pic>
        <p:nvPicPr>
          <p:cNvPr id="12" name="Picture 11"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5257800" y="1828800"/>
            <a:ext cx="842982" cy="859849"/>
          </a:xfrm>
          <a:prstGeom prst="rect">
            <a:avLst/>
          </a:prstGeom>
          <a:ln>
            <a:solidFill>
              <a:srgbClr val="000000"/>
            </a:solidFill>
          </a:ln>
        </p:spPr>
      </p:pic>
      <p:sp>
        <p:nvSpPr>
          <p:cNvPr id="14" name="TextBox 13"/>
          <p:cNvSpPr txBox="1"/>
          <p:nvPr/>
        </p:nvSpPr>
        <p:spPr>
          <a:xfrm>
            <a:off x="5791200" y="3669268"/>
            <a:ext cx="533400" cy="369332"/>
          </a:xfrm>
          <a:prstGeom prst="rect">
            <a:avLst/>
          </a:prstGeom>
          <a:noFill/>
        </p:spPr>
        <p:txBody>
          <a:bodyPr wrap="square" rtlCol="0">
            <a:spAutoFit/>
          </a:bodyPr>
          <a:lstStyle/>
          <a:p>
            <a:r>
              <a:rPr lang="en-US" u="sng" dirty="0">
                <a:solidFill>
                  <a:srgbClr val="FF6600"/>
                </a:solidFill>
              </a:rPr>
              <a:t>2</a:t>
            </a:r>
            <a:r>
              <a:rPr lang="en-US" u="sng" dirty="0" smtClean="0">
                <a:solidFill>
                  <a:srgbClr val="FF6600"/>
                </a:solidFill>
              </a:rPr>
              <a:t>00</a:t>
            </a:r>
            <a:endParaRPr lang="en-US" u="sng" dirty="0">
              <a:solidFill>
                <a:srgbClr val="FF6600"/>
              </a:solidFill>
            </a:endParaRPr>
          </a:p>
        </p:txBody>
      </p:sp>
      <p:sp>
        <p:nvSpPr>
          <p:cNvPr id="15" name="TextBox 14"/>
          <p:cNvSpPr txBox="1"/>
          <p:nvPr/>
        </p:nvSpPr>
        <p:spPr>
          <a:xfrm>
            <a:off x="4419600" y="1676400"/>
            <a:ext cx="533400" cy="369332"/>
          </a:xfrm>
          <a:prstGeom prst="rect">
            <a:avLst/>
          </a:prstGeom>
          <a:noFill/>
        </p:spPr>
        <p:txBody>
          <a:bodyPr wrap="square" rtlCol="0">
            <a:spAutoFit/>
          </a:bodyPr>
          <a:lstStyle/>
          <a:p>
            <a:r>
              <a:rPr lang="en-US" dirty="0">
                <a:solidFill>
                  <a:srgbClr val="0000FF"/>
                </a:solidFill>
              </a:rPr>
              <a:t>2</a:t>
            </a:r>
            <a:r>
              <a:rPr lang="en-US" dirty="0" smtClean="0">
                <a:solidFill>
                  <a:srgbClr val="0000FF"/>
                </a:solidFill>
              </a:rPr>
              <a:t>00</a:t>
            </a:r>
            <a:endParaRPr lang="en-US" dirty="0">
              <a:solidFill>
                <a:srgbClr val="0000FF"/>
              </a:solidFill>
            </a:endParaRPr>
          </a:p>
        </p:txBody>
      </p:sp>
      <p:sp>
        <p:nvSpPr>
          <p:cNvPr id="16" name="TextBox 15"/>
          <p:cNvSpPr txBox="1"/>
          <p:nvPr/>
        </p:nvSpPr>
        <p:spPr>
          <a:xfrm>
            <a:off x="8534400" y="5334000"/>
            <a:ext cx="609600" cy="369332"/>
          </a:xfrm>
          <a:prstGeom prst="rect">
            <a:avLst/>
          </a:prstGeom>
          <a:noFill/>
        </p:spPr>
        <p:txBody>
          <a:bodyPr wrap="square" rtlCol="0">
            <a:spAutoFit/>
          </a:bodyPr>
          <a:lstStyle/>
          <a:p>
            <a:r>
              <a:rPr lang="en-US" dirty="0" smtClean="0">
                <a:solidFill>
                  <a:srgbClr val="0000FF"/>
                </a:solidFill>
              </a:rPr>
              <a:t>-200</a:t>
            </a:r>
            <a:endParaRPr lang="en-US" dirty="0">
              <a:solidFill>
                <a:srgbClr val="0000FF"/>
              </a:solidFill>
            </a:endParaRPr>
          </a:p>
        </p:txBody>
      </p:sp>
      <p:sp>
        <p:nvSpPr>
          <p:cNvPr id="18" name="TextBox 17"/>
          <p:cNvSpPr txBox="1"/>
          <p:nvPr/>
        </p:nvSpPr>
        <p:spPr>
          <a:xfrm>
            <a:off x="7924800" y="4419600"/>
            <a:ext cx="533400" cy="369332"/>
          </a:xfrm>
          <a:prstGeom prst="rect">
            <a:avLst/>
          </a:prstGeom>
          <a:noFill/>
        </p:spPr>
        <p:txBody>
          <a:bodyPr wrap="square" rtlCol="0">
            <a:spAutoFit/>
          </a:bodyPr>
          <a:lstStyle/>
          <a:p>
            <a:r>
              <a:rPr lang="en-US" u="sng" dirty="0" smtClean="0">
                <a:solidFill>
                  <a:srgbClr val="FF6600"/>
                </a:solidFill>
              </a:rPr>
              <a:t>100</a:t>
            </a:r>
            <a:endParaRPr lang="en-US" u="sng" dirty="0">
              <a:solidFill>
                <a:srgbClr val="FF6600"/>
              </a:solidFill>
            </a:endParaRPr>
          </a:p>
        </p:txBody>
      </p:sp>
      <p:sp>
        <p:nvSpPr>
          <p:cNvPr id="19" name="TextBox 18"/>
          <p:cNvSpPr txBox="1"/>
          <p:nvPr/>
        </p:nvSpPr>
        <p:spPr>
          <a:xfrm>
            <a:off x="8610600" y="3048000"/>
            <a:ext cx="533400" cy="369332"/>
          </a:xfrm>
          <a:prstGeom prst="rect">
            <a:avLst/>
          </a:prstGeom>
          <a:noFill/>
        </p:spPr>
        <p:txBody>
          <a:bodyPr wrap="square" rtlCol="0">
            <a:spAutoFit/>
          </a:bodyPr>
          <a:lstStyle/>
          <a:p>
            <a:r>
              <a:rPr lang="en-US" dirty="0" smtClean="0">
                <a:solidFill>
                  <a:srgbClr val="0000FF"/>
                </a:solidFill>
              </a:rPr>
              <a:t>100</a:t>
            </a:r>
            <a:endParaRPr lang="en-US" dirty="0">
              <a:solidFill>
                <a:srgbClr val="0000FF"/>
              </a:solidFill>
            </a:endParaRPr>
          </a:p>
        </p:txBody>
      </p:sp>
      <p:sp>
        <p:nvSpPr>
          <p:cNvPr id="20" name="TextBox 19"/>
          <p:cNvSpPr txBox="1"/>
          <p:nvPr/>
        </p:nvSpPr>
        <p:spPr>
          <a:xfrm>
            <a:off x="8534400" y="5562600"/>
            <a:ext cx="602382" cy="369332"/>
          </a:xfrm>
          <a:prstGeom prst="rect">
            <a:avLst/>
          </a:prstGeom>
          <a:noFill/>
        </p:spPr>
        <p:txBody>
          <a:bodyPr wrap="square" rtlCol="0">
            <a:spAutoFit/>
          </a:bodyPr>
          <a:lstStyle/>
          <a:p>
            <a:r>
              <a:rPr lang="en-US" dirty="0" smtClean="0">
                <a:solidFill>
                  <a:srgbClr val="0000FF"/>
                </a:solidFill>
              </a:rPr>
              <a:t>-100</a:t>
            </a:r>
            <a:endParaRPr lang="en-US" dirty="0">
              <a:solidFill>
                <a:srgbClr val="0000FF"/>
              </a:solidFill>
            </a:endParaRPr>
          </a:p>
        </p:txBody>
      </p:sp>
      <p:pic>
        <p:nvPicPr>
          <p:cNvPr id="21" name="Picture 20" descr="C cards.tiff"/>
          <p:cNvPicPr>
            <a:picLocks noChangeAspect="1"/>
          </p:cNvPicPr>
          <p:nvPr/>
        </p:nvPicPr>
        <p:blipFill rotWithShape="1">
          <a:blip r:embed="rId3">
            <a:extLst>
              <a:ext uri="{28A0092B-C50C-407E-A947-70E740481C1C}">
                <a14:useLocalDpi xmlns:a14="http://schemas.microsoft.com/office/drawing/2010/main" val="0"/>
              </a:ext>
            </a:extLst>
          </a:blip>
          <a:srcRect l="4341" t="6944" r="50812" b="74663"/>
          <a:stretch/>
        </p:blipFill>
        <p:spPr>
          <a:xfrm>
            <a:off x="7889564" y="3051175"/>
            <a:ext cx="425761" cy="180975"/>
          </a:xfrm>
          <a:prstGeom prst="rect">
            <a:avLst/>
          </a:prstGeom>
          <a:ln>
            <a:solidFill>
              <a:schemeClr val="tx1"/>
            </a:solidFill>
          </a:ln>
        </p:spPr>
      </p:pic>
      <p:pic>
        <p:nvPicPr>
          <p:cNvPr id="22" name="Picture 21" descr="C cards.tiff"/>
          <p:cNvPicPr>
            <a:picLocks noChangeAspect="1"/>
          </p:cNvPicPr>
          <p:nvPr/>
        </p:nvPicPr>
        <p:blipFill rotWithShape="1">
          <a:blip r:embed="rId3">
            <a:extLst>
              <a:ext uri="{28A0092B-C50C-407E-A947-70E740481C1C}">
                <a14:useLocalDpi xmlns:a14="http://schemas.microsoft.com/office/drawing/2010/main" val="0"/>
              </a:ext>
            </a:extLst>
          </a:blip>
          <a:srcRect l="4341" t="6944" r="50812" b="5698"/>
          <a:stretch/>
        </p:blipFill>
        <p:spPr>
          <a:xfrm>
            <a:off x="5791200" y="1676400"/>
            <a:ext cx="425761" cy="859536"/>
          </a:xfrm>
          <a:prstGeom prst="rect">
            <a:avLst/>
          </a:prstGeom>
          <a:ln>
            <a:solidFill>
              <a:schemeClr val="tx1"/>
            </a:solidFill>
          </a:ln>
        </p:spPr>
      </p:pic>
      <p:sp>
        <p:nvSpPr>
          <p:cNvPr id="23" name="TextBox 22"/>
          <p:cNvSpPr txBox="1"/>
          <p:nvPr/>
        </p:nvSpPr>
        <p:spPr>
          <a:xfrm>
            <a:off x="6802782" y="3334396"/>
            <a:ext cx="533400" cy="369332"/>
          </a:xfrm>
          <a:prstGeom prst="rect">
            <a:avLst/>
          </a:prstGeom>
          <a:noFill/>
        </p:spPr>
        <p:txBody>
          <a:bodyPr wrap="square" rtlCol="0">
            <a:spAutoFit/>
          </a:bodyPr>
          <a:lstStyle/>
          <a:p>
            <a:r>
              <a:rPr lang="en-US" u="sng" dirty="0">
                <a:solidFill>
                  <a:srgbClr val="FF6600"/>
                </a:solidFill>
              </a:rPr>
              <a:t>5</a:t>
            </a:r>
            <a:r>
              <a:rPr lang="en-US" u="sng" dirty="0" smtClean="0">
                <a:solidFill>
                  <a:srgbClr val="FF6600"/>
                </a:solidFill>
              </a:rPr>
              <a:t>0</a:t>
            </a:r>
            <a:endParaRPr lang="en-US" u="sng" dirty="0">
              <a:solidFill>
                <a:srgbClr val="FF6600"/>
              </a:solidFill>
            </a:endParaRPr>
          </a:p>
        </p:txBody>
      </p:sp>
      <p:sp>
        <p:nvSpPr>
          <p:cNvPr id="24" name="TextBox 23"/>
          <p:cNvSpPr txBox="1"/>
          <p:nvPr/>
        </p:nvSpPr>
        <p:spPr>
          <a:xfrm>
            <a:off x="8665818" y="3288268"/>
            <a:ext cx="533400" cy="369332"/>
          </a:xfrm>
          <a:prstGeom prst="rect">
            <a:avLst/>
          </a:prstGeom>
          <a:noFill/>
        </p:spPr>
        <p:txBody>
          <a:bodyPr wrap="square" rtlCol="0">
            <a:spAutoFit/>
          </a:bodyPr>
          <a:lstStyle/>
          <a:p>
            <a:r>
              <a:rPr lang="en-US" dirty="0" smtClean="0">
                <a:solidFill>
                  <a:srgbClr val="0000FF"/>
                </a:solidFill>
              </a:rPr>
              <a:t>-50</a:t>
            </a:r>
            <a:endParaRPr lang="en-US" dirty="0">
              <a:solidFill>
                <a:srgbClr val="0000FF"/>
              </a:solidFill>
            </a:endParaRPr>
          </a:p>
        </p:txBody>
      </p:sp>
      <p:sp>
        <p:nvSpPr>
          <p:cNvPr id="25" name="TextBox 24"/>
          <p:cNvSpPr txBox="1"/>
          <p:nvPr/>
        </p:nvSpPr>
        <p:spPr>
          <a:xfrm>
            <a:off x="4419600" y="1884012"/>
            <a:ext cx="533400" cy="369332"/>
          </a:xfrm>
          <a:prstGeom prst="rect">
            <a:avLst/>
          </a:prstGeom>
          <a:noFill/>
        </p:spPr>
        <p:txBody>
          <a:bodyPr wrap="square" rtlCol="0">
            <a:spAutoFit/>
          </a:bodyPr>
          <a:lstStyle/>
          <a:p>
            <a:r>
              <a:rPr lang="en-US" dirty="0">
                <a:solidFill>
                  <a:srgbClr val="0000FF"/>
                </a:solidFill>
              </a:rPr>
              <a:t>+</a:t>
            </a:r>
            <a:r>
              <a:rPr lang="en-US" dirty="0" smtClean="0">
                <a:solidFill>
                  <a:srgbClr val="0000FF"/>
                </a:solidFill>
              </a:rPr>
              <a:t>50</a:t>
            </a:r>
            <a:endParaRPr lang="en-US" dirty="0">
              <a:solidFill>
                <a:srgbClr val="0000FF"/>
              </a:solidFill>
            </a:endParaRPr>
          </a:p>
        </p:txBody>
      </p:sp>
      <p:pic>
        <p:nvPicPr>
          <p:cNvPr id="26" name="Picture 25"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5486400" y="5159951"/>
            <a:ext cx="842982" cy="859849"/>
          </a:xfrm>
          <a:prstGeom prst="rect">
            <a:avLst/>
          </a:prstGeom>
          <a:ln>
            <a:solidFill>
              <a:srgbClr val="000000"/>
            </a:solidFill>
          </a:ln>
        </p:spPr>
      </p:pic>
      <p:sp>
        <p:nvSpPr>
          <p:cNvPr id="27" name="TextBox 26"/>
          <p:cNvSpPr txBox="1"/>
          <p:nvPr/>
        </p:nvSpPr>
        <p:spPr>
          <a:xfrm>
            <a:off x="6629400" y="5791200"/>
            <a:ext cx="533400" cy="369332"/>
          </a:xfrm>
          <a:prstGeom prst="rect">
            <a:avLst/>
          </a:prstGeom>
          <a:noFill/>
        </p:spPr>
        <p:txBody>
          <a:bodyPr wrap="square" rtlCol="0">
            <a:spAutoFit/>
          </a:bodyPr>
          <a:lstStyle/>
          <a:p>
            <a:r>
              <a:rPr lang="en-US" u="sng" dirty="0" smtClean="0">
                <a:solidFill>
                  <a:srgbClr val="FF6600"/>
                </a:solidFill>
              </a:rPr>
              <a:t>100</a:t>
            </a:r>
            <a:endParaRPr lang="en-US" u="sng" dirty="0">
              <a:solidFill>
                <a:srgbClr val="FF6600"/>
              </a:solidFill>
            </a:endParaRPr>
          </a:p>
        </p:txBody>
      </p:sp>
      <p:sp>
        <p:nvSpPr>
          <p:cNvPr id="29" name="TextBox 28"/>
          <p:cNvSpPr txBox="1"/>
          <p:nvPr/>
        </p:nvSpPr>
        <p:spPr>
          <a:xfrm>
            <a:off x="8534400" y="5781880"/>
            <a:ext cx="609600" cy="369332"/>
          </a:xfrm>
          <a:prstGeom prst="rect">
            <a:avLst/>
          </a:prstGeom>
          <a:noFill/>
        </p:spPr>
        <p:txBody>
          <a:bodyPr wrap="square" rtlCol="0">
            <a:spAutoFit/>
          </a:bodyPr>
          <a:lstStyle/>
          <a:p>
            <a:r>
              <a:rPr lang="en-US" dirty="0" smtClean="0">
                <a:solidFill>
                  <a:srgbClr val="0000FF"/>
                </a:solidFill>
              </a:rPr>
              <a:t>-100</a:t>
            </a:r>
            <a:endParaRPr lang="en-US" dirty="0">
              <a:solidFill>
                <a:srgbClr val="0000FF"/>
              </a:solidFill>
            </a:endParaRPr>
          </a:p>
        </p:txBody>
      </p:sp>
      <p:sp>
        <p:nvSpPr>
          <p:cNvPr id="30" name="TextBox 29"/>
          <p:cNvSpPr txBox="1"/>
          <p:nvPr/>
        </p:nvSpPr>
        <p:spPr>
          <a:xfrm>
            <a:off x="4648200" y="5105400"/>
            <a:ext cx="533400" cy="369332"/>
          </a:xfrm>
          <a:prstGeom prst="rect">
            <a:avLst/>
          </a:prstGeom>
          <a:noFill/>
        </p:spPr>
        <p:txBody>
          <a:bodyPr wrap="square" rtlCol="0">
            <a:spAutoFit/>
          </a:bodyPr>
          <a:lstStyle/>
          <a:p>
            <a:r>
              <a:rPr lang="en-US" dirty="0" smtClean="0">
                <a:solidFill>
                  <a:srgbClr val="0000FF"/>
                </a:solidFill>
              </a:rPr>
              <a:t>100</a:t>
            </a:r>
            <a:endParaRPr lang="en-US" dirty="0">
              <a:solidFill>
                <a:srgbClr val="0000FF"/>
              </a:solidFill>
            </a:endParaRPr>
          </a:p>
        </p:txBody>
      </p:sp>
      <p:pic>
        <p:nvPicPr>
          <p:cNvPr id="31" name="Picture 30" descr="C cards.tiff"/>
          <p:cNvPicPr>
            <a:picLocks noChangeAspect="1"/>
          </p:cNvPicPr>
          <p:nvPr/>
        </p:nvPicPr>
        <p:blipFill rotWithShape="1">
          <a:blip r:embed="rId3">
            <a:extLst>
              <a:ext uri="{28A0092B-C50C-407E-A947-70E740481C1C}">
                <a14:useLocalDpi xmlns:a14="http://schemas.microsoft.com/office/drawing/2010/main" val="0"/>
              </a:ext>
            </a:extLst>
          </a:blip>
          <a:srcRect l="4341" t="6944" r="50812" b="48848"/>
          <a:stretch/>
        </p:blipFill>
        <p:spPr>
          <a:xfrm>
            <a:off x="5334000" y="5562600"/>
            <a:ext cx="425761" cy="434975"/>
          </a:xfrm>
          <a:prstGeom prst="rect">
            <a:avLst/>
          </a:prstGeom>
          <a:ln>
            <a:solidFill>
              <a:schemeClr val="tx1"/>
            </a:solidFill>
          </a:ln>
        </p:spPr>
      </p:pic>
      <p:sp>
        <p:nvSpPr>
          <p:cNvPr id="32" name="TextBox 31"/>
          <p:cNvSpPr txBox="1"/>
          <p:nvPr/>
        </p:nvSpPr>
        <p:spPr>
          <a:xfrm>
            <a:off x="8675021" y="3489262"/>
            <a:ext cx="533400" cy="369332"/>
          </a:xfrm>
          <a:prstGeom prst="rect">
            <a:avLst/>
          </a:prstGeom>
          <a:noFill/>
        </p:spPr>
        <p:txBody>
          <a:bodyPr wrap="square" rtlCol="0">
            <a:spAutoFit/>
          </a:bodyPr>
          <a:lstStyle/>
          <a:p>
            <a:r>
              <a:rPr lang="en-US" dirty="0" smtClean="0">
                <a:solidFill>
                  <a:srgbClr val="0000FF"/>
                </a:solidFill>
              </a:rPr>
              <a:t>-25</a:t>
            </a:r>
            <a:endParaRPr lang="en-US" dirty="0">
              <a:solidFill>
                <a:srgbClr val="0000FF"/>
              </a:solidFill>
            </a:endParaRPr>
          </a:p>
        </p:txBody>
      </p:sp>
      <p:sp>
        <p:nvSpPr>
          <p:cNvPr id="33" name="TextBox 32"/>
          <p:cNvSpPr txBox="1"/>
          <p:nvPr/>
        </p:nvSpPr>
        <p:spPr>
          <a:xfrm>
            <a:off x="4650776" y="5308860"/>
            <a:ext cx="533400" cy="369332"/>
          </a:xfrm>
          <a:prstGeom prst="rect">
            <a:avLst/>
          </a:prstGeom>
          <a:noFill/>
        </p:spPr>
        <p:txBody>
          <a:bodyPr wrap="square" rtlCol="0">
            <a:spAutoFit/>
          </a:bodyPr>
          <a:lstStyle/>
          <a:p>
            <a:r>
              <a:rPr lang="en-US" dirty="0" smtClean="0">
                <a:solidFill>
                  <a:srgbClr val="0000FF"/>
                </a:solidFill>
              </a:rPr>
              <a:t>+25</a:t>
            </a:r>
            <a:endParaRPr lang="en-US" dirty="0">
              <a:solidFill>
                <a:srgbClr val="0000FF"/>
              </a:solidFill>
            </a:endParaRPr>
          </a:p>
        </p:txBody>
      </p:sp>
      <p:sp>
        <p:nvSpPr>
          <p:cNvPr id="34" name="TextBox 33"/>
          <p:cNvSpPr txBox="1"/>
          <p:nvPr/>
        </p:nvSpPr>
        <p:spPr>
          <a:xfrm>
            <a:off x="6324600" y="4431268"/>
            <a:ext cx="533400" cy="369332"/>
          </a:xfrm>
          <a:prstGeom prst="rect">
            <a:avLst/>
          </a:prstGeom>
          <a:noFill/>
        </p:spPr>
        <p:txBody>
          <a:bodyPr wrap="square" rtlCol="0">
            <a:spAutoFit/>
          </a:bodyPr>
          <a:lstStyle/>
          <a:p>
            <a:r>
              <a:rPr lang="en-US" u="sng" dirty="0" smtClean="0">
                <a:solidFill>
                  <a:srgbClr val="FF6600"/>
                </a:solidFill>
              </a:rPr>
              <a:t>25</a:t>
            </a:r>
            <a:endParaRPr lang="en-US" u="sng" dirty="0">
              <a:solidFill>
                <a:srgbClr val="FF6600"/>
              </a:solidFill>
            </a:endParaRPr>
          </a:p>
        </p:txBody>
      </p:sp>
      <p:pic>
        <p:nvPicPr>
          <p:cNvPr id="35" name="Picture 34" descr="C cards.tiff"/>
          <p:cNvPicPr>
            <a:picLocks noChangeAspect="1"/>
          </p:cNvPicPr>
          <p:nvPr/>
        </p:nvPicPr>
        <p:blipFill rotWithShape="1">
          <a:blip r:embed="rId3">
            <a:extLst>
              <a:ext uri="{28A0092B-C50C-407E-A947-70E740481C1C}">
                <a14:useLocalDpi xmlns:a14="http://schemas.microsoft.com/office/drawing/2010/main" val="0"/>
              </a:ext>
            </a:extLst>
          </a:blip>
          <a:srcRect l="4341" t="24369" r="85855" b="48848"/>
          <a:stretch/>
        </p:blipFill>
        <p:spPr>
          <a:xfrm>
            <a:off x="7620001" y="1143000"/>
            <a:ext cx="93072" cy="263525"/>
          </a:xfrm>
          <a:prstGeom prst="rect">
            <a:avLst/>
          </a:prstGeom>
          <a:ln>
            <a:solidFill>
              <a:srgbClr val="000000"/>
            </a:solidFill>
          </a:ln>
        </p:spPr>
      </p:pic>
      <p:sp>
        <p:nvSpPr>
          <p:cNvPr id="36" name="TextBox 35"/>
          <p:cNvSpPr txBox="1"/>
          <p:nvPr/>
        </p:nvSpPr>
        <p:spPr>
          <a:xfrm>
            <a:off x="8686800" y="3669268"/>
            <a:ext cx="533400" cy="369332"/>
          </a:xfrm>
          <a:prstGeom prst="rect">
            <a:avLst/>
          </a:prstGeom>
          <a:noFill/>
        </p:spPr>
        <p:txBody>
          <a:bodyPr wrap="square" rtlCol="0">
            <a:spAutoFit/>
          </a:bodyPr>
          <a:lstStyle/>
          <a:p>
            <a:r>
              <a:rPr lang="en-US" dirty="0" smtClean="0">
                <a:solidFill>
                  <a:srgbClr val="0000FF"/>
                </a:solidFill>
              </a:rPr>
              <a:t>-15</a:t>
            </a:r>
            <a:endParaRPr lang="en-US" dirty="0">
              <a:solidFill>
                <a:srgbClr val="0000FF"/>
              </a:solidFill>
            </a:endParaRPr>
          </a:p>
        </p:txBody>
      </p:sp>
      <p:sp>
        <p:nvSpPr>
          <p:cNvPr id="37" name="TextBox 36"/>
          <p:cNvSpPr txBox="1"/>
          <p:nvPr/>
        </p:nvSpPr>
        <p:spPr>
          <a:xfrm>
            <a:off x="7924800" y="2286000"/>
            <a:ext cx="533400" cy="369332"/>
          </a:xfrm>
          <a:prstGeom prst="rect">
            <a:avLst/>
          </a:prstGeom>
          <a:noFill/>
        </p:spPr>
        <p:txBody>
          <a:bodyPr wrap="square" rtlCol="0">
            <a:spAutoFit/>
          </a:bodyPr>
          <a:lstStyle/>
          <a:p>
            <a:r>
              <a:rPr lang="en-US" u="sng" dirty="0" smtClean="0">
                <a:solidFill>
                  <a:srgbClr val="FF6600"/>
                </a:solidFill>
              </a:rPr>
              <a:t>15</a:t>
            </a:r>
            <a:endParaRPr lang="en-US" u="sng" dirty="0">
              <a:solidFill>
                <a:srgbClr val="FF6600"/>
              </a:solidFill>
            </a:endParaRPr>
          </a:p>
        </p:txBody>
      </p:sp>
      <p:sp>
        <p:nvSpPr>
          <p:cNvPr id="38" name="TextBox 37"/>
          <p:cNvSpPr txBox="1"/>
          <p:nvPr/>
        </p:nvSpPr>
        <p:spPr>
          <a:xfrm>
            <a:off x="8610600" y="685800"/>
            <a:ext cx="457200" cy="369332"/>
          </a:xfrm>
          <a:prstGeom prst="rect">
            <a:avLst/>
          </a:prstGeom>
          <a:noFill/>
        </p:spPr>
        <p:txBody>
          <a:bodyPr wrap="square" rtlCol="0">
            <a:spAutoFit/>
          </a:bodyPr>
          <a:lstStyle/>
          <a:p>
            <a:r>
              <a:rPr lang="en-US" dirty="0" smtClean="0">
                <a:solidFill>
                  <a:srgbClr val="0000FF"/>
                </a:solidFill>
              </a:rPr>
              <a:t>15</a:t>
            </a:r>
            <a:endParaRPr lang="en-US" dirty="0">
              <a:solidFill>
                <a:srgbClr val="0000FF"/>
              </a:solidFill>
            </a:endParaRPr>
          </a:p>
        </p:txBody>
      </p:sp>
      <p:pic>
        <p:nvPicPr>
          <p:cNvPr id="39" name="Picture 38" descr="C cards.tiff"/>
          <p:cNvPicPr>
            <a:picLocks noChangeAspect="1"/>
          </p:cNvPicPr>
          <p:nvPr/>
        </p:nvPicPr>
        <p:blipFill rotWithShape="1">
          <a:blip r:embed="rId3">
            <a:extLst>
              <a:ext uri="{28A0092B-C50C-407E-A947-70E740481C1C}">
                <a14:useLocalDpi xmlns:a14="http://schemas.microsoft.com/office/drawing/2010/main" val="0"/>
              </a:ext>
            </a:extLst>
          </a:blip>
          <a:srcRect l="30948" t="24369" r="50812" b="48848"/>
          <a:stretch/>
        </p:blipFill>
        <p:spPr>
          <a:xfrm>
            <a:off x="6248400" y="1828800"/>
            <a:ext cx="173166" cy="263525"/>
          </a:xfrm>
          <a:prstGeom prst="rect">
            <a:avLst/>
          </a:prstGeom>
          <a:ln>
            <a:solidFill>
              <a:schemeClr val="tx1"/>
            </a:solidFill>
          </a:ln>
        </p:spPr>
      </p:pic>
      <p:sp>
        <p:nvSpPr>
          <p:cNvPr id="40" name="TextBox 39"/>
          <p:cNvSpPr txBox="1"/>
          <p:nvPr/>
        </p:nvSpPr>
        <p:spPr>
          <a:xfrm>
            <a:off x="6781800" y="1447800"/>
            <a:ext cx="381000" cy="369332"/>
          </a:xfrm>
          <a:prstGeom prst="rect">
            <a:avLst/>
          </a:prstGeom>
          <a:noFill/>
        </p:spPr>
        <p:txBody>
          <a:bodyPr wrap="square" rtlCol="0">
            <a:spAutoFit/>
          </a:bodyPr>
          <a:lstStyle/>
          <a:p>
            <a:r>
              <a:rPr lang="en-US" u="sng" dirty="0">
                <a:solidFill>
                  <a:srgbClr val="FF6600"/>
                </a:solidFill>
              </a:rPr>
              <a:t>6</a:t>
            </a:r>
          </a:p>
        </p:txBody>
      </p:sp>
      <p:sp>
        <p:nvSpPr>
          <p:cNvPr id="41" name="TextBox 40"/>
          <p:cNvSpPr txBox="1"/>
          <p:nvPr/>
        </p:nvSpPr>
        <p:spPr>
          <a:xfrm>
            <a:off x="8649988" y="898462"/>
            <a:ext cx="457200" cy="369332"/>
          </a:xfrm>
          <a:prstGeom prst="rect">
            <a:avLst/>
          </a:prstGeom>
          <a:noFill/>
        </p:spPr>
        <p:txBody>
          <a:bodyPr wrap="square" rtlCol="0">
            <a:spAutoFit/>
          </a:bodyPr>
          <a:lstStyle/>
          <a:p>
            <a:r>
              <a:rPr lang="en-US" dirty="0" smtClean="0">
                <a:solidFill>
                  <a:srgbClr val="0000FF"/>
                </a:solidFill>
              </a:rPr>
              <a:t>-6</a:t>
            </a:r>
            <a:endParaRPr lang="en-US" dirty="0">
              <a:solidFill>
                <a:srgbClr val="0000FF"/>
              </a:solidFill>
            </a:endParaRPr>
          </a:p>
        </p:txBody>
      </p:sp>
      <p:sp>
        <p:nvSpPr>
          <p:cNvPr id="42" name="TextBox 41"/>
          <p:cNvSpPr txBox="1"/>
          <p:nvPr/>
        </p:nvSpPr>
        <p:spPr>
          <a:xfrm>
            <a:off x="4525985" y="2094208"/>
            <a:ext cx="533400" cy="369332"/>
          </a:xfrm>
          <a:prstGeom prst="rect">
            <a:avLst/>
          </a:prstGeom>
          <a:noFill/>
        </p:spPr>
        <p:txBody>
          <a:bodyPr wrap="square" rtlCol="0">
            <a:spAutoFit/>
          </a:bodyPr>
          <a:lstStyle/>
          <a:p>
            <a:r>
              <a:rPr lang="en-US" dirty="0" smtClean="0">
                <a:solidFill>
                  <a:srgbClr val="0000FF"/>
                </a:solidFill>
              </a:rPr>
              <a:t>+</a:t>
            </a:r>
            <a:r>
              <a:rPr lang="en-US" dirty="0">
                <a:solidFill>
                  <a:srgbClr val="0000FF"/>
                </a:solidFill>
              </a:rPr>
              <a:t>6</a:t>
            </a:r>
          </a:p>
        </p:txBody>
      </p:sp>
      <p:sp>
        <p:nvSpPr>
          <p:cNvPr id="45" name="TextBox 44"/>
          <p:cNvSpPr txBox="1"/>
          <p:nvPr/>
        </p:nvSpPr>
        <p:spPr>
          <a:xfrm>
            <a:off x="4752009" y="5498068"/>
            <a:ext cx="533400" cy="369332"/>
          </a:xfrm>
          <a:prstGeom prst="rect">
            <a:avLst/>
          </a:prstGeom>
          <a:noFill/>
        </p:spPr>
        <p:txBody>
          <a:bodyPr wrap="square" rtlCol="0">
            <a:spAutoFit/>
          </a:bodyPr>
          <a:lstStyle/>
          <a:p>
            <a:r>
              <a:rPr lang="en-US" dirty="0" smtClean="0">
                <a:solidFill>
                  <a:srgbClr val="0000FF"/>
                </a:solidFill>
              </a:rPr>
              <a:t>+6</a:t>
            </a:r>
            <a:endParaRPr lang="en-US" dirty="0">
              <a:solidFill>
                <a:srgbClr val="0000FF"/>
              </a:solidFill>
            </a:endParaRPr>
          </a:p>
        </p:txBody>
      </p:sp>
      <p:sp>
        <p:nvSpPr>
          <p:cNvPr id="46" name="TextBox 45"/>
          <p:cNvSpPr txBox="1"/>
          <p:nvPr/>
        </p:nvSpPr>
        <p:spPr>
          <a:xfrm>
            <a:off x="8647412" y="1087670"/>
            <a:ext cx="457200" cy="369332"/>
          </a:xfrm>
          <a:prstGeom prst="rect">
            <a:avLst/>
          </a:prstGeom>
          <a:noFill/>
        </p:spPr>
        <p:txBody>
          <a:bodyPr wrap="square" rtlCol="0">
            <a:spAutoFit/>
          </a:bodyPr>
          <a:lstStyle/>
          <a:p>
            <a:r>
              <a:rPr lang="en-US" dirty="0" smtClean="0">
                <a:solidFill>
                  <a:srgbClr val="0000FF"/>
                </a:solidFill>
              </a:rPr>
              <a:t>-6</a:t>
            </a:r>
            <a:endParaRPr lang="en-US" dirty="0">
              <a:solidFill>
                <a:srgbClr val="0000FF"/>
              </a:solidFill>
            </a:endParaRPr>
          </a:p>
        </p:txBody>
      </p:sp>
      <p:sp>
        <p:nvSpPr>
          <p:cNvPr id="44" name="TextBox 43"/>
          <p:cNvSpPr txBox="1"/>
          <p:nvPr/>
        </p:nvSpPr>
        <p:spPr>
          <a:xfrm>
            <a:off x="7086600" y="2145268"/>
            <a:ext cx="381000" cy="369332"/>
          </a:xfrm>
          <a:prstGeom prst="rect">
            <a:avLst/>
          </a:prstGeom>
          <a:noFill/>
        </p:spPr>
        <p:txBody>
          <a:bodyPr wrap="square" rtlCol="0">
            <a:spAutoFit/>
          </a:bodyPr>
          <a:lstStyle/>
          <a:p>
            <a:r>
              <a:rPr lang="en-US" u="sng" dirty="0">
                <a:solidFill>
                  <a:srgbClr val="FF6600"/>
                </a:solidFill>
              </a:rPr>
              <a:t>6</a:t>
            </a:r>
          </a:p>
        </p:txBody>
      </p:sp>
      <p:pic>
        <p:nvPicPr>
          <p:cNvPr id="50" name="Picture 49" descr="C cards.tiff"/>
          <p:cNvPicPr>
            <a:picLocks noChangeAspect="1"/>
          </p:cNvPicPr>
          <p:nvPr/>
        </p:nvPicPr>
        <p:blipFill rotWithShape="1">
          <a:blip r:embed="rId3">
            <a:extLst>
              <a:ext uri="{28A0092B-C50C-407E-A947-70E740481C1C}">
                <a14:useLocalDpi xmlns:a14="http://schemas.microsoft.com/office/drawing/2010/main" val="0"/>
              </a:ext>
            </a:extLst>
          </a:blip>
          <a:srcRect l="13371" t="24369" r="67879" b="48848"/>
          <a:stretch/>
        </p:blipFill>
        <p:spPr>
          <a:xfrm>
            <a:off x="6096000" y="5375275"/>
            <a:ext cx="178010" cy="263525"/>
          </a:xfrm>
          <a:prstGeom prst="rect">
            <a:avLst/>
          </a:prstGeom>
          <a:ln>
            <a:solidFill>
              <a:srgbClr val="000000"/>
            </a:solidFill>
          </a:ln>
        </p:spPr>
      </p:pic>
    </p:spTree>
    <p:extLst>
      <p:ext uri="{BB962C8B-B14F-4D97-AF65-F5344CB8AC3E}">
        <p14:creationId xmlns:p14="http://schemas.microsoft.com/office/powerpoint/2010/main" val="111262295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 name="Picture 49" descr="Slide0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3495676" y="1209675"/>
            <a:ext cx="6857999" cy="4438650"/>
          </a:xfrm>
          <a:prstGeom prst="rect">
            <a:avLst/>
          </a:prstGeom>
        </p:spPr>
      </p:pic>
      <p:sp>
        <p:nvSpPr>
          <p:cNvPr id="5" name="TextBox 4"/>
          <p:cNvSpPr txBox="1"/>
          <p:nvPr/>
        </p:nvSpPr>
        <p:spPr>
          <a:xfrm>
            <a:off x="304800" y="304800"/>
            <a:ext cx="4343400" cy="4093429"/>
          </a:xfrm>
          <a:prstGeom prst="rect">
            <a:avLst/>
          </a:prstGeom>
          <a:noFill/>
        </p:spPr>
        <p:txBody>
          <a:bodyPr wrap="square" rtlCol="0">
            <a:spAutoFit/>
          </a:bodyPr>
          <a:lstStyle/>
          <a:p>
            <a:r>
              <a:rPr lang="en-US" sz="3600" dirty="0" smtClean="0"/>
              <a:t>Decomposers that live in the soil digest organic carbon and respire.</a:t>
            </a:r>
          </a:p>
          <a:p>
            <a:endParaRPr lang="en-US" sz="800" dirty="0"/>
          </a:p>
          <a:p>
            <a:r>
              <a:rPr lang="en-US" sz="3600" dirty="0" smtClean="0"/>
              <a:t>64 carbon atoms move from the soil to the atmosphere.</a:t>
            </a:r>
          </a:p>
        </p:txBody>
      </p:sp>
      <p:pic>
        <p:nvPicPr>
          <p:cNvPr id="7" name="Picture 6"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7239000" y="5181600"/>
            <a:ext cx="842982" cy="859849"/>
          </a:xfrm>
          <a:prstGeom prst="rect">
            <a:avLst/>
          </a:prstGeom>
          <a:ln>
            <a:solidFill>
              <a:srgbClr val="000000"/>
            </a:solidFill>
          </a:ln>
        </p:spPr>
      </p:pic>
      <p:sp>
        <p:nvSpPr>
          <p:cNvPr id="8" name="TextBox 7"/>
          <p:cNvSpPr txBox="1"/>
          <p:nvPr/>
        </p:nvSpPr>
        <p:spPr>
          <a:xfrm>
            <a:off x="8534400" y="5105400"/>
            <a:ext cx="533400" cy="369332"/>
          </a:xfrm>
          <a:prstGeom prst="rect">
            <a:avLst/>
          </a:prstGeom>
          <a:noFill/>
        </p:spPr>
        <p:txBody>
          <a:bodyPr wrap="square" rtlCol="0">
            <a:spAutoFit/>
          </a:bodyPr>
          <a:lstStyle/>
          <a:p>
            <a:r>
              <a:rPr lang="en-US" dirty="0" smtClean="0">
                <a:solidFill>
                  <a:srgbClr val="0000FF"/>
                </a:solidFill>
              </a:rPr>
              <a:t>500</a:t>
            </a:r>
            <a:endParaRPr lang="en-US" dirty="0">
              <a:solidFill>
                <a:srgbClr val="0000FF"/>
              </a:solidFill>
            </a:endParaRPr>
          </a:p>
        </p:txBody>
      </p:sp>
      <p:pic>
        <p:nvPicPr>
          <p:cNvPr id="11" name="Picture 10"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5334000" y="1752600"/>
            <a:ext cx="842982" cy="859849"/>
          </a:xfrm>
          <a:prstGeom prst="rect">
            <a:avLst/>
          </a:prstGeom>
          <a:ln>
            <a:solidFill>
              <a:srgbClr val="000000"/>
            </a:solidFill>
          </a:ln>
        </p:spPr>
      </p:pic>
      <p:pic>
        <p:nvPicPr>
          <p:cNvPr id="12" name="Picture 11"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5257800" y="1828800"/>
            <a:ext cx="842982" cy="859849"/>
          </a:xfrm>
          <a:prstGeom prst="rect">
            <a:avLst/>
          </a:prstGeom>
          <a:ln>
            <a:solidFill>
              <a:srgbClr val="000000"/>
            </a:solidFill>
          </a:ln>
        </p:spPr>
      </p:pic>
      <p:sp>
        <p:nvSpPr>
          <p:cNvPr id="14" name="TextBox 13"/>
          <p:cNvSpPr txBox="1"/>
          <p:nvPr/>
        </p:nvSpPr>
        <p:spPr>
          <a:xfrm>
            <a:off x="5791200" y="3669268"/>
            <a:ext cx="533400" cy="369332"/>
          </a:xfrm>
          <a:prstGeom prst="rect">
            <a:avLst/>
          </a:prstGeom>
          <a:noFill/>
        </p:spPr>
        <p:txBody>
          <a:bodyPr wrap="square" rtlCol="0">
            <a:spAutoFit/>
          </a:bodyPr>
          <a:lstStyle/>
          <a:p>
            <a:r>
              <a:rPr lang="en-US" u="sng" dirty="0">
                <a:solidFill>
                  <a:srgbClr val="FF6600"/>
                </a:solidFill>
              </a:rPr>
              <a:t>2</a:t>
            </a:r>
            <a:r>
              <a:rPr lang="en-US" u="sng" dirty="0" smtClean="0">
                <a:solidFill>
                  <a:srgbClr val="FF6600"/>
                </a:solidFill>
              </a:rPr>
              <a:t>00</a:t>
            </a:r>
            <a:endParaRPr lang="en-US" u="sng" dirty="0">
              <a:solidFill>
                <a:srgbClr val="FF6600"/>
              </a:solidFill>
            </a:endParaRPr>
          </a:p>
        </p:txBody>
      </p:sp>
      <p:sp>
        <p:nvSpPr>
          <p:cNvPr id="15" name="TextBox 14"/>
          <p:cNvSpPr txBox="1"/>
          <p:nvPr/>
        </p:nvSpPr>
        <p:spPr>
          <a:xfrm>
            <a:off x="4419600" y="1676400"/>
            <a:ext cx="533400" cy="369332"/>
          </a:xfrm>
          <a:prstGeom prst="rect">
            <a:avLst/>
          </a:prstGeom>
          <a:noFill/>
        </p:spPr>
        <p:txBody>
          <a:bodyPr wrap="square" rtlCol="0">
            <a:spAutoFit/>
          </a:bodyPr>
          <a:lstStyle/>
          <a:p>
            <a:r>
              <a:rPr lang="en-US" dirty="0">
                <a:solidFill>
                  <a:srgbClr val="0000FF"/>
                </a:solidFill>
              </a:rPr>
              <a:t>2</a:t>
            </a:r>
            <a:r>
              <a:rPr lang="en-US" dirty="0" smtClean="0">
                <a:solidFill>
                  <a:srgbClr val="0000FF"/>
                </a:solidFill>
              </a:rPr>
              <a:t>00</a:t>
            </a:r>
            <a:endParaRPr lang="en-US" dirty="0">
              <a:solidFill>
                <a:srgbClr val="0000FF"/>
              </a:solidFill>
            </a:endParaRPr>
          </a:p>
        </p:txBody>
      </p:sp>
      <p:sp>
        <p:nvSpPr>
          <p:cNvPr id="16" name="TextBox 15"/>
          <p:cNvSpPr txBox="1"/>
          <p:nvPr/>
        </p:nvSpPr>
        <p:spPr>
          <a:xfrm>
            <a:off x="8534400" y="5334000"/>
            <a:ext cx="609600" cy="369332"/>
          </a:xfrm>
          <a:prstGeom prst="rect">
            <a:avLst/>
          </a:prstGeom>
          <a:noFill/>
        </p:spPr>
        <p:txBody>
          <a:bodyPr wrap="square" rtlCol="0">
            <a:spAutoFit/>
          </a:bodyPr>
          <a:lstStyle/>
          <a:p>
            <a:r>
              <a:rPr lang="en-US" dirty="0" smtClean="0">
                <a:solidFill>
                  <a:srgbClr val="0000FF"/>
                </a:solidFill>
              </a:rPr>
              <a:t>-200</a:t>
            </a:r>
            <a:endParaRPr lang="en-US" dirty="0">
              <a:solidFill>
                <a:srgbClr val="0000FF"/>
              </a:solidFill>
            </a:endParaRPr>
          </a:p>
        </p:txBody>
      </p:sp>
      <p:sp>
        <p:nvSpPr>
          <p:cNvPr id="2" name="TextBox 1"/>
          <p:cNvSpPr txBox="1"/>
          <p:nvPr/>
        </p:nvSpPr>
        <p:spPr>
          <a:xfrm>
            <a:off x="548640" y="4846320"/>
            <a:ext cx="3581400" cy="646331"/>
          </a:xfrm>
          <a:prstGeom prst="rect">
            <a:avLst/>
          </a:prstGeom>
          <a:noFill/>
        </p:spPr>
        <p:txBody>
          <a:bodyPr wrap="square" rtlCol="0">
            <a:spAutoFit/>
          </a:bodyPr>
          <a:lstStyle/>
          <a:p>
            <a:r>
              <a:rPr lang="en-US" b="1" dirty="0" smtClean="0">
                <a:solidFill>
                  <a:srgbClr val="FF6600"/>
                </a:solidFill>
              </a:rPr>
              <a:t>Write down the number of carbon atoms that moved.</a:t>
            </a:r>
            <a:endParaRPr lang="en-US" b="1" dirty="0">
              <a:solidFill>
                <a:srgbClr val="FF6600"/>
              </a:solidFill>
            </a:endParaRPr>
          </a:p>
        </p:txBody>
      </p:sp>
      <p:sp>
        <p:nvSpPr>
          <p:cNvPr id="17" name="TextBox 16"/>
          <p:cNvSpPr txBox="1"/>
          <p:nvPr/>
        </p:nvSpPr>
        <p:spPr>
          <a:xfrm>
            <a:off x="548640" y="5486400"/>
            <a:ext cx="3505200" cy="646331"/>
          </a:xfrm>
          <a:prstGeom prst="rect">
            <a:avLst/>
          </a:prstGeom>
          <a:noFill/>
        </p:spPr>
        <p:txBody>
          <a:bodyPr wrap="square" rtlCol="0">
            <a:spAutoFit/>
          </a:bodyPr>
          <a:lstStyle/>
          <a:p>
            <a:r>
              <a:rPr lang="en-US" b="1" dirty="0" smtClean="0">
                <a:solidFill>
                  <a:srgbClr val="0000FF"/>
                </a:solidFill>
              </a:rPr>
              <a:t>Keep track of the number of carbon atoms that stayed.</a:t>
            </a:r>
            <a:endParaRPr lang="en-US" b="1" dirty="0">
              <a:solidFill>
                <a:srgbClr val="0000FF"/>
              </a:solidFill>
            </a:endParaRPr>
          </a:p>
        </p:txBody>
      </p:sp>
      <p:sp>
        <p:nvSpPr>
          <p:cNvPr id="18" name="TextBox 17"/>
          <p:cNvSpPr txBox="1"/>
          <p:nvPr/>
        </p:nvSpPr>
        <p:spPr>
          <a:xfrm>
            <a:off x="7924800" y="4419600"/>
            <a:ext cx="533400" cy="369332"/>
          </a:xfrm>
          <a:prstGeom prst="rect">
            <a:avLst/>
          </a:prstGeom>
          <a:noFill/>
        </p:spPr>
        <p:txBody>
          <a:bodyPr wrap="square" rtlCol="0">
            <a:spAutoFit/>
          </a:bodyPr>
          <a:lstStyle/>
          <a:p>
            <a:r>
              <a:rPr lang="en-US" u="sng" dirty="0" smtClean="0">
                <a:solidFill>
                  <a:srgbClr val="FF6600"/>
                </a:solidFill>
              </a:rPr>
              <a:t>100</a:t>
            </a:r>
            <a:endParaRPr lang="en-US" u="sng" dirty="0">
              <a:solidFill>
                <a:srgbClr val="FF6600"/>
              </a:solidFill>
            </a:endParaRPr>
          </a:p>
        </p:txBody>
      </p:sp>
      <p:sp>
        <p:nvSpPr>
          <p:cNvPr id="19" name="TextBox 18"/>
          <p:cNvSpPr txBox="1"/>
          <p:nvPr/>
        </p:nvSpPr>
        <p:spPr>
          <a:xfrm>
            <a:off x="8610600" y="3048000"/>
            <a:ext cx="533400" cy="369332"/>
          </a:xfrm>
          <a:prstGeom prst="rect">
            <a:avLst/>
          </a:prstGeom>
          <a:noFill/>
        </p:spPr>
        <p:txBody>
          <a:bodyPr wrap="square" rtlCol="0">
            <a:spAutoFit/>
          </a:bodyPr>
          <a:lstStyle/>
          <a:p>
            <a:r>
              <a:rPr lang="en-US" dirty="0" smtClean="0">
                <a:solidFill>
                  <a:srgbClr val="0000FF"/>
                </a:solidFill>
              </a:rPr>
              <a:t>100</a:t>
            </a:r>
            <a:endParaRPr lang="en-US" dirty="0">
              <a:solidFill>
                <a:srgbClr val="0000FF"/>
              </a:solidFill>
            </a:endParaRPr>
          </a:p>
        </p:txBody>
      </p:sp>
      <p:sp>
        <p:nvSpPr>
          <p:cNvPr id="20" name="TextBox 19"/>
          <p:cNvSpPr txBox="1"/>
          <p:nvPr/>
        </p:nvSpPr>
        <p:spPr>
          <a:xfrm>
            <a:off x="8534400" y="5562600"/>
            <a:ext cx="602382" cy="369332"/>
          </a:xfrm>
          <a:prstGeom prst="rect">
            <a:avLst/>
          </a:prstGeom>
          <a:noFill/>
        </p:spPr>
        <p:txBody>
          <a:bodyPr wrap="square" rtlCol="0">
            <a:spAutoFit/>
          </a:bodyPr>
          <a:lstStyle/>
          <a:p>
            <a:r>
              <a:rPr lang="en-US" dirty="0" smtClean="0">
                <a:solidFill>
                  <a:srgbClr val="0000FF"/>
                </a:solidFill>
              </a:rPr>
              <a:t>-100</a:t>
            </a:r>
            <a:endParaRPr lang="en-US" dirty="0">
              <a:solidFill>
                <a:srgbClr val="0000FF"/>
              </a:solidFill>
            </a:endParaRPr>
          </a:p>
        </p:txBody>
      </p:sp>
      <p:pic>
        <p:nvPicPr>
          <p:cNvPr id="21" name="Picture 20" descr="C cards.tiff"/>
          <p:cNvPicPr>
            <a:picLocks noChangeAspect="1"/>
          </p:cNvPicPr>
          <p:nvPr/>
        </p:nvPicPr>
        <p:blipFill rotWithShape="1">
          <a:blip r:embed="rId3">
            <a:extLst>
              <a:ext uri="{28A0092B-C50C-407E-A947-70E740481C1C}">
                <a14:useLocalDpi xmlns:a14="http://schemas.microsoft.com/office/drawing/2010/main" val="0"/>
              </a:ext>
            </a:extLst>
          </a:blip>
          <a:srcRect l="4341" t="6944" r="50812" b="74663"/>
          <a:stretch/>
        </p:blipFill>
        <p:spPr>
          <a:xfrm>
            <a:off x="7889564" y="3051175"/>
            <a:ext cx="425761" cy="180975"/>
          </a:xfrm>
          <a:prstGeom prst="rect">
            <a:avLst/>
          </a:prstGeom>
          <a:ln>
            <a:solidFill>
              <a:schemeClr val="tx1"/>
            </a:solidFill>
          </a:ln>
        </p:spPr>
      </p:pic>
      <p:pic>
        <p:nvPicPr>
          <p:cNvPr id="22" name="Picture 21" descr="C cards.tiff"/>
          <p:cNvPicPr>
            <a:picLocks noChangeAspect="1"/>
          </p:cNvPicPr>
          <p:nvPr/>
        </p:nvPicPr>
        <p:blipFill rotWithShape="1">
          <a:blip r:embed="rId3">
            <a:extLst>
              <a:ext uri="{28A0092B-C50C-407E-A947-70E740481C1C}">
                <a14:useLocalDpi xmlns:a14="http://schemas.microsoft.com/office/drawing/2010/main" val="0"/>
              </a:ext>
            </a:extLst>
          </a:blip>
          <a:srcRect l="4341" t="6944" r="50812" b="5698"/>
          <a:stretch/>
        </p:blipFill>
        <p:spPr>
          <a:xfrm>
            <a:off x="5791200" y="1676400"/>
            <a:ext cx="425761" cy="859536"/>
          </a:xfrm>
          <a:prstGeom prst="rect">
            <a:avLst/>
          </a:prstGeom>
          <a:ln>
            <a:solidFill>
              <a:schemeClr val="tx1"/>
            </a:solidFill>
          </a:ln>
        </p:spPr>
      </p:pic>
      <p:sp>
        <p:nvSpPr>
          <p:cNvPr id="23" name="TextBox 22"/>
          <p:cNvSpPr txBox="1"/>
          <p:nvPr/>
        </p:nvSpPr>
        <p:spPr>
          <a:xfrm>
            <a:off x="6802782" y="3334396"/>
            <a:ext cx="533400" cy="369332"/>
          </a:xfrm>
          <a:prstGeom prst="rect">
            <a:avLst/>
          </a:prstGeom>
          <a:noFill/>
        </p:spPr>
        <p:txBody>
          <a:bodyPr wrap="square" rtlCol="0">
            <a:spAutoFit/>
          </a:bodyPr>
          <a:lstStyle/>
          <a:p>
            <a:r>
              <a:rPr lang="en-US" u="sng" dirty="0">
                <a:solidFill>
                  <a:srgbClr val="FF6600"/>
                </a:solidFill>
              </a:rPr>
              <a:t>5</a:t>
            </a:r>
            <a:r>
              <a:rPr lang="en-US" u="sng" dirty="0" smtClean="0">
                <a:solidFill>
                  <a:srgbClr val="FF6600"/>
                </a:solidFill>
              </a:rPr>
              <a:t>0</a:t>
            </a:r>
            <a:endParaRPr lang="en-US" u="sng" dirty="0">
              <a:solidFill>
                <a:srgbClr val="FF6600"/>
              </a:solidFill>
            </a:endParaRPr>
          </a:p>
        </p:txBody>
      </p:sp>
      <p:sp>
        <p:nvSpPr>
          <p:cNvPr id="24" name="TextBox 23"/>
          <p:cNvSpPr txBox="1"/>
          <p:nvPr/>
        </p:nvSpPr>
        <p:spPr>
          <a:xfrm>
            <a:off x="8665818" y="3288268"/>
            <a:ext cx="533400" cy="369332"/>
          </a:xfrm>
          <a:prstGeom prst="rect">
            <a:avLst/>
          </a:prstGeom>
          <a:noFill/>
        </p:spPr>
        <p:txBody>
          <a:bodyPr wrap="square" rtlCol="0">
            <a:spAutoFit/>
          </a:bodyPr>
          <a:lstStyle/>
          <a:p>
            <a:r>
              <a:rPr lang="en-US" dirty="0" smtClean="0">
                <a:solidFill>
                  <a:srgbClr val="0000FF"/>
                </a:solidFill>
              </a:rPr>
              <a:t>-50</a:t>
            </a:r>
            <a:endParaRPr lang="en-US" dirty="0">
              <a:solidFill>
                <a:srgbClr val="0000FF"/>
              </a:solidFill>
            </a:endParaRPr>
          </a:p>
        </p:txBody>
      </p:sp>
      <p:sp>
        <p:nvSpPr>
          <p:cNvPr id="25" name="TextBox 24"/>
          <p:cNvSpPr txBox="1"/>
          <p:nvPr/>
        </p:nvSpPr>
        <p:spPr>
          <a:xfrm>
            <a:off x="4419600" y="1884012"/>
            <a:ext cx="533400" cy="369332"/>
          </a:xfrm>
          <a:prstGeom prst="rect">
            <a:avLst/>
          </a:prstGeom>
          <a:noFill/>
        </p:spPr>
        <p:txBody>
          <a:bodyPr wrap="square" rtlCol="0">
            <a:spAutoFit/>
          </a:bodyPr>
          <a:lstStyle/>
          <a:p>
            <a:r>
              <a:rPr lang="en-US" dirty="0">
                <a:solidFill>
                  <a:srgbClr val="0000FF"/>
                </a:solidFill>
              </a:rPr>
              <a:t>+</a:t>
            </a:r>
            <a:r>
              <a:rPr lang="en-US" dirty="0" smtClean="0">
                <a:solidFill>
                  <a:srgbClr val="0000FF"/>
                </a:solidFill>
              </a:rPr>
              <a:t>50</a:t>
            </a:r>
            <a:endParaRPr lang="en-US" dirty="0">
              <a:solidFill>
                <a:srgbClr val="0000FF"/>
              </a:solidFill>
            </a:endParaRPr>
          </a:p>
        </p:txBody>
      </p:sp>
      <p:pic>
        <p:nvPicPr>
          <p:cNvPr id="26" name="Picture 25"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48706"/>
          <a:stretch/>
        </p:blipFill>
        <p:spPr>
          <a:xfrm>
            <a:off x="5486400" y="5159952"/>
            <a:ext cx="842982" cy="437574"/>
          </a:xfrm>
          <a:prstGeom prst="rect">
            <a:avLst/>
          </a:prstGeom>
          <a:ln>
            <a:solidFill>
              <a:srgbClr val="000000"/>
            </a:solidFill>
          </a:ln>
        </p:spPr>
      </p:pic>
      <p:sp>
        <p:nvSpPr>
          <p:cNvPr id="27" name="TextBox 26"/>
          <p:cNvSpPr txBox="1"/>
          <p:nvPr/>
        </p:nvSpPr>
        <p:spPr>
          <a:xfrm>
            <a:off x="6629400" y="5791200"/>
            <a:ext cx="533400" cy="369332"/>
          </a:xfrm>
          <a:prstGeom prst="rect">
            <a:avLst/>
          </a:prstGeom>
          <a:noFill/>
        </p:spPr>
        <p:txBody>
          <a:bodyPr wrap="square" rtlCol="0">
            <a:spAutoFit/>
          </a:bodyPr>
          <a:lstStyle/>
          <a:p>
            <a:r>
              <a:rPr lang="en-US" u="sng" dirty="0" smtClean="0">
                <a:solidFill>
                  <a:srgbClr val="FF6600"/>
                </a:solidFill>
              </a:rPr>
              <a:t>100</a:t>
            </a:r>
            <a:endParaRPr lang="en-US" u="sng" dirty="0">
              <a:solidFill>
                <a:srgbClr val="FF6600"/>
              </a:solidFill>
            </a:endParaRPr>
          </a:p>
        </p:txBody>
      </p:sp>
      <p:sp>
        <p:nvSpPr>
          <p:cNvPr id="29" name="TextBox 28"/>
          <p:cNvSpPr txBox="1"/>
          <p:nvPr/>
        </p:nvSpPr>
        <p:spPr>
          <a:xfrm>
            <a:off x="8534400" y="5781880"/>
            <a:ext cx="609600" cy="369332"/>
          </a:xfrm>
          <a:prstGeom prst="rect">
            <a:avLst/>
          </a:prstGeom>
          <a:noFill/>
        </p:spPr>
        <p:txBody>
          <a:bodyPr wrap="square" rtlCol="0">
            <a:spAutoFit/>
          </a:bodyPr>
          <a:lstStyle/>
          <a:p>
            <a:r>
              <a:rPr lang="en-US" dirty="0" smtClean="0">
                <a:solidFill>
                  <a:srgbClr val="0000FF"/>
                </a:solidFill>
              </a:rPr>
              <a:t>-100</a:t>
            </a:r>
            <a:endParaRPr lang="en-US" dirty="0">
              <a:solidFill>
                <a:srgbClr val="0000FF"/>
              </a:solidFill>
            </a:endParaRPr>
          </a:p>
        </p:txBody>
      </p:sp>
      <p:sp>
        <p:nvSpPr>
          <p:cNvPr id="30" name="TextBox 29"/>
          <p:cNvSpPr txBox="1"/>
          <p:nvPr/>
        </p:nvSpPr>
        <p:spPr>
          <a:xfrm>
            <a:off x="4648200" y="5105400"/>
            <a:ext cx="533400" cy="369332"/>
          </a:xfrm>
          <a:prstGeom prst="rect">
            <a:avLst/>
          </a:prstGeom>
          <a:noFill/>
        </p:spPr>
        <p:txBody>
          <a:bodyPr wrap="square" rtlCol="0">
            <a:spAutoFit/>
          </a:bodyPr>
          <a:lstStyle/>
          <a:p>
            <a:r>
              <a:rPr lang="en-US" dirty="0" smtClean="0">
                <a:solidFill>
                  <a:srgbClr val="0000FF"/>
                </a:solidFill>
              </a:rPr>
              <a:t>100</a:t>
            </a:r>
            <a:endParaRPr lang="en-US" dirty="0">
              <a:solidFill>
                <a:srgbClr val="0000FF"/>
              </a:solidFill>
            </a:endParaRPr>
          </a:p>
        </p:txBody>
      </p:sp>
      <p:sp>
        <p:nvSpPr>
          <p:cNvPr id="32" name="TextBox 31"/>
          <p:cNvSpPr txBox="1"/>
          <p:nvPr/>
        </p:nvSpPr>
        <p:spPr>
          <a:xfrm>
            <a:off x="8675021" y="3489262"/>
            <a:ext cx="533400" cy="369332"/>
          </a:xfrm>
          <a:prstGeom prst="rect">
            <a:avLst/>
          </a:prstGeom>
          <a:noFill/>
        </p:spPr>
        <p:txBody>
          <a:bodyPr wrap="square" rtlCol="0">
            <a:spAutoFit/>
          </a:bodyPr>
          <a:lstStyle/>
          <a:p>
            <a:r>
              <a:rPr lang="en-US" dirty="0" smtClean="0">
                <a:solidFill>
                  <a:srgbClr val="0000FF"/>
                </a:solidFill>
              </a:rPr>
              <a:t>-25</a:t>
            </a:r>
            <a:endParaRPr lang="en-US" dirty="0">
              <a:solidFill>
                <a:srgbClr val="0000FF"/>
              </a:solidFill>
            </a:endParaRPr>
          </a:p>
        </p:txBody>
      </p:sp>
      <p:sp>
        <p:nvSpPr>
          <p:cNvPr id="33" name="TextBox 32"/>
          <p:cNvSpPr txBox="1"/>
          <p:nvPr/>
        </p:nvSpPr>
        <p:spPr>
          <a:xfrm>
            <a:off x="4650776" y="5308860"/>
            <a:ext cx="533400" cy="369332"/>
          </a:xfrm>
          <a:prstGeom prst="rect">
            <a:avLst/>
          </a:prstGeom>
          <a:noFill/>
        </p:spPr>
        <p:txBody>
          <a:bodyPr wrap="square" rtlCol="0">
            <a:spAutoFit/>
          </a:bodyPr>
          <a:lstStyle/>
          <a:p>
            <a:r>
              <a:rPr lang="en-US" dirty="0" smtClean="0">
                <a:solidFill>
                  <a:srgbClr val="0000FF"/>
                </a:solidFill>
              </a:rPr>
              <a:t>+25</a:t>
            </a:r>
            <a:endParaRPr lang="en-US" dirty="0">
              <a:solidFill>
                <a:srgbClr val="0000FF"/>
              </a:solidFill>
            </a:endParaRPr>
          </a:p>
        </p:txBody>
      </p:sp>
      <p:sp>
        <p:nvSpPr>
          <p:cNvPr id="34" name="TextBox 33"/>
          <p:cNvSpPr txBox="1"/>
          <p:nvPr/>
        </p:nvSpPr>
        <p:spPr>
          <a:xfrm>
            <a:off x="6324600" y="4431268"/>
            <a:ext cx="533400" cy="369332"/>
          </a:xfrm>
          <a:prstGeom prst="rect">
            <a:avLst/>
          </a:prstGeom>
          <a:noFill/>
        </p:spPr>
        <p:txBody>
          <a:bodyPr wrap="square" rtlCol="0">
            <a:spAutoFit/>
          </a:bodyPr>
          <a:lstStyle/>
          <a:p>
            <a:r>
              <a:rPr lang="en-US" u="sng" dirty="0" smtClean="0">
                <a:solidFill>
                  <a:srgbClr val="FF6600"/>
                </a:solidFill>
              </a:rPr>
              <a:t>25</a:t>
            </a:r>
            <a:endParaRPr lang="en-US" u="sng" dirty="0">
              <a:solidFill>
                <a:srgbClr val="FF6600"/>
              </a:solidFill>
            </a:endParaRPr>
          </a:p>
        </p:txBody>
      </p:sp>
      <p:pic>
        <p:nvPicPr>
          <p:cNvPr id="35" name="Picture 34" descr="C cards.tiff"/>
          <p:cNvPicPr>
            <a:picLocks noChangeAspect="1"/>
          </p:cNvPicPr>
          <p:nvPr/>
        </p:nvPicPr>
        <p:blipFill rotWithShape="1">
          <a:blip r:embed="rId3">
            <a:extLst>
              <a:ext uri="{28A0092B-C50C-407E-A947-70E740481C1C}">
                <a14:useLocalDpi xmlns:a14="http://schemas.microsoft.com/office/drawing/2010/main" val="0"/>
              </a:ext>
            </a:extLst>
          </a:blip>
          <a:srcRect l="4341" t="24369" r="85855" b="48848"/>
          <a:stretch/>
        </p:blipFill>
        <p:spPr>
          <a:xfrm>
            <a:off x="7620001" y="1143000"/>
            <a:ext cx="93072" cy="263525"/>
          </a:xfrm>
          <a:prstGeom prst="rect">
            <a:avLst/>
          </a:prstGeom>
          <a:ln>
            <a:solidFill>
              <a:srgbClr val="000000"/>
            </a:solidFill>
          </a:ln>
        </p:spPr>
      </p:pic>
      <p:sp>
        <p:nvSpPr>
          <p:cNvPr id="36" name="TextBox 35"/>
          <p:cNvSpPr txBox="1"/>
          <p:nvPr/>
        </p:nvSpPr>
        <p:spPr>
          <a:xfrm>
            <a:off x="8686800" y="3669268"/>
            <a:ext cx="533400" cy="369332"/>
          </a:xfrm>
          <a:prstGeom prst="rect">
            <a:avLst/>
          </a:prstGeom>
          <a:noFill/>
        </p:spPr>
        <p:txBody>
          <a:bodyPr wrap="square" rtlCol="0">
            <a:spAutoFit/>
          </a:bodyPr>
          <a:lstStyle/>
          <a:p>
            <a:r>
              <a:rPr lang="en-US" dirty="0" smtClean="0">
                <a:solidFill>
                  <a:srgbClr val="0000FF"/>
                </a:solidFill>
              </a:rPr>
              <a:t>-15</a:t>
            </a:r>
            <a:endParaRPr lang="en-US" dirty="0">
              <a:solidFill>
                <a:srgbClr val="0000FF"/>
              </a:solidFill>
            </a:endParaRPr>
          </a:p>
        </p:txBody>
      </p:sp>
      <p:sp>
        <p:nvSpPr>
          <p:cNvPr id="37" name="TextBox 36"/>
          <p:cNvSpPr txBox="1"/>
          <p:nvPr/>
        </p:nvSpPr>
        <p:spPr>
          <a:xfrm>
            <a:off x="7924800" y="2286000"/>
            <a:ext cx="533400" cy="369332"/>
          </a:xfrm>
          <a:prstGeom prst="rect">
            <a:avLst/>
          </a:prstGeom>
          <a:noFill/>
        </p:spPr>
        <p:txBody>
          <a:bodyPr wrap="square" rtlCol="0">
            <a:spAutoFit/>
          </a:bodyPr>
          <a:lstStyle/>
          <a:p>
            <a:r>
              <a:rPr lang="en-US" u="sng" dirty="0" smtClean="0">
                <a:solidFill>
                  <a:srgbClr val="FF6600"/>
                </a:solidFill>
              </a:rPr>
              <a:t>15</a:t>
            </a:r>
            <a:endParaRPr lang="en-US" u="sng" dirty="0">
              <a:solidFill>
                <a:srgbClr val="FF6600"/>
              </a:solidFill>
            </a:endParaRPr>
          </a:p>
        </p:txBody>
      </p:sp>
      <p:sp>
        <p:nvSpPr>
          <p:cNvPr id="38" name="TextBox 37"/>
          <p:cNvSpPr txBox="1"/>
          <p:nvPr/>
        </p:nvSpPr>
        <p:spPr>
          <a:xfrm>
            <a:off x="8610600" y="685800"/>
            <a:ext cx="457200" cy="369332"/>
          </a:xfrm>
          <a:prstGeom prst="rect">
            <a:avLst/>
          </a:prstGeom>
          <a:noFill/>
        </p:spPr>
        <p:txBody>
          <a:bodyPr wrap="square" rtlCol="0">
            <a:spAutoFit/>
          </a:bodyPr>
          <a:lstStyle/>
          <a:p>
            <a:r>
              <a:rPr lang="en-US" dirty="0" smtClean="0">
                <a:solidFill>
                  <a:srgbClr val="0000FF"/>
                </a:solidFill>
              </a:rPr>
              <a:t>15</a:t>
            </a:r>
            <a:endParaRPr lang="en-US" dirty="0">
              <a:solidFill>
                <a:srgbClr val="0000FF"/>
              </a:solidFill>
            </a:endParaRPr>
          </a:p>
        </p:txBody>
      </p:sp>
      <p:pic>
        <p:nvPicPr>
          <p:cNvPr id="39" name="Picture 38" descr="C cards.tiff"/>
          <p:cNvPicPr>
            <a:picLocks noChangeAspect="1"/>
          </p:cNvPicPr>
          <p:nvPr/>
        </p:nvPicPr>
        <p:blipFill rotWithShape="1">
          <a:blip r:embed="rId3">
            <a:extLst>
              <a:ext uri="{28A0092B-C50C-407E-A947-70E740481C1C}">
                <a14:useLocalDpi xmlns:a14="http://schemas.microsoft.com/office/drawing/2010/main" val="0"/>
              </a:ext>
            </a:extLst>
          </a:blip>
          <a:srcRect l="30948" t="24369" r="50812" b="48848"/>
          <a:stretch/>
        </p:blipFill>
        <p:spPr>
          <a:xfrm>
            <a:off x="6248400" y="1828800"/>
            <a:ext cx="173166" cy="263525"/>
          </a:xfrm>
          <a:prstGeom prst="rect">
            <a:avLst/>
          </a:prstGeom>
          <a:ln>
            <a:solidFill>
              <a:schemeClr val="tx1"/>
            </a:solidFill>
          </a:ln>
        </p:spPr>
      </p:pic>
      <p:sp>
        <p:nvSpPr>
          <p:cNvPr id="40" name="TextBox 39"/>
          <p:cNvSpPr txBox="1"/>
          <p:nvPr/>
        </p:nvSpPr>
        <p:spPr>
          <a:xfrm>
            <a:off x="6781800" y="1447800"/>
            <a:ext cx="381000" cy="369332"/>
          </a:xfrm>
          <a:prstGeom prst="rect">
            <a:avLst/>
          </a:prstGeom>
          <a:noFill/>
        </p:spPr>
        <p:txBody>
          <a:bodyPr wrap="square" rtlCol="0">
            <a:spAutoFit/>
          </a:bodyPr>
          <a:lstStyle/>
          <a:p>
            <a:r>
              <a:rPr lang="en-US" u="sng" dirty="0">
                <a:solidFill>
                  <a:srgbClr val="FF6600"/>
                </a:solidFill>
              </a:rPr>
              <a:t>6</a:t>
            </a:r>
          </a:p>
        </p:txBody>
      </p:sp>
      <p:sp>
        <p:nvSpPr>
          <p:cNvPr id="41" name="TextBox 40"/>
          <p:cNvSpPr txBox="1"/>
          <p:nvPr/>
        </p:nvSpPr>
        <p:spPr>
          <a:xfrm>
            <a:off x="8649988" y="898462"/>
            <a:ext cx="457200" cy="369332"/>
          </a:xfrm>
          <a:prstGeom prst="rect">
            <a:avLst/>
          </a:prstGeom>
          <a:noFill/>
        </p:spPr>
        <p:txBody>
          <a:bodyPr wrap="square" rtlCol="0">
            <a:spAutoFit/>
          </a:bodyPr>
          <a:lstStyle/>
          <a:p>
            <a:r>
              <a:rPr lang="en-US" dirty="0" smtClean="0">
                <a:solidFill>
                  <a:srgbClr val="0000FF"/>
                </a:solidFill>
              </a:rPr>
              <a:t>-6</a:t>
            </a:r>
            <a:endParaRPr lang="en-US" dirty="0">
              <a:solidFill>
                <a:srgbClr val="0000FF"/>
              </a:solidFill>
            </a:endParaRPr>
          </a:p>
        </p:txBody>
      </p:sp>
      <p:sp>
        <p:nvSpPr>
          <p:cNvPr id="42" name="TextBox 41"/>
          <p:cNvSpPr txBox="1"/>
          <p:nvPr/>
        </p:nvSpPr>
        <p:spPr>
          <a:xfrm>
            <a:off x="4525985" y="2094208"/>
            <a:ext cx="533400" cy="369332"/>
          </a:xfrm>
          <a:prstGeom prst="rect">
            <a:avLst/>
          </a:prstGeom>
          <a:noFill/>
        </p:spPr>
        <p:txBody>
          <a:bodyPr wrap="square" rtlCol="0">
            <a:spAutoFit/>
          </a:bodyPr>
          <a:lstStyle/>
          <a:p>
            <a:r>
              <a:rPr lang="en-US" dirty="0" smtClean="0">
                <a:solidFill>
                  <a:srgbClr val="0000FF"/>
                </a:solidFill>
              </a:rPr>
              <a:t>+</a:t>
            </a:r>
            <a:r>
              <a:rPr lang="en-US" dirty="0">
                <a:solidFill>
                  <a:srgbClr val="0000FF"/>
                </a:solidFill>
              </a:rPr>
              <a:t>6</a:t>
            </a:r>
          </a:p>
        </p:txBody>
      </p:sp>
      <p:sp>
        <p:nvSpPr>
          <p:cNvPr id="44" name="TextBox 43"/>
          <p:cNvSpPr txBox="1"/>
          <p:nvPr/>
        </p:nvSpPr>
        <p:spPr>
          <a:xfrm>
            <a:off x="7086600" y="2145268"/>
            <a:ext cx="381000" cy="369332"/>
          </a:xfrm>
          <a:prstGeom prst="rect">
            <a:avLst/>
          </a:prstGeom>
          <a:noFill/>
        </p:spPr>
        <p:txBody>
          <a:bodyPr wrap="square" rtlCol="0">
            <a:spAutoFit/>
          </a:bodyPr>
          <a:lstStyle/>
          <a:p>
            <a:r>
              <a:rPr lang="en-US" u="sng" dirty="0">
                <a:solidFill>
                  <a:srgbClr val="FF6600"/>
                </a:solidFill>
              </a:rPr>
              <a:t>6</a:t>
            </a:r>
          </a:p>
        </p:txBody>
      </p:sp>
      <p:sp>
        <p:nvSpPr>
          <p:cNvPr id="45" name="TextBox 44"/>
          <p:cNvSpPr txBox="1"/>
          <p:nvPr/>
        </p:nvSpPr>
        <p:spPr>
          <a:xfrm>
            <a:off x="4752009" y="5498068"/>
            <a:ext cx="533400" cy="369332"/>
          </a:xfrm>
          <a:prstGeom prst="rect">
            <a:avLst/>
          </a:prstGeom>
          <a:noFill/>
        </p:spPr>
        <p:txBody>
          <a:bodyPr wrap="square" rtlCol="0">
            <a:spAutoFit/>
          </a:bodyPr>
          <a:lstStyle/>
          <a:p>
            <a:r>
              <a:rPr lang="en-US" dirty="0" smtClean="0">
                <a:solidFill>
                  <a:srgbClr val="0000FF"/>
                </a:solidFill>
              </a:rPr>
              <a:t>+6</a:t>
            </a:r>
            <a:endParaRPr lang="en-US" dirty="0">
              <a:solidFill>
                <a:srgbClr val="0000FF"/>
              </a:solidFill>
            </a:endParaRPr>
          </a:p>
        </p:txBody>
      </p:sp>
      <p:sp>
        <p:nvSpPr>
          <p:cNvPr id="46" name="TextBox 45"/>
          <p:cNvSpPr txBox="1"/>
          <p:nvPr/>
        </p:nvSpPr>
        <p:spPr>
          <a:xfrm>
            <a:off x="8647412" y="1087670"/>
            <a:ext cx="457200" cy="369332"/>
          </a:xfrm>
          <a:prstGeom prst="rect">
            <a:avLst/>
          </a:prstGeom>
          <a:noFill/>
        </p:spPr>
        <p:txBody>
          <a:bodyPr wrap="square" rtlCol="0">
            <a:spAutoFit/>
          </a:bodyPr>
          <a:lstStyle/>
          <a:p>
            <a:r>
              <a:rPr lang="en-US" dirty="0" smtClean="0">
                <a:solidFill>
                  <a:srgbClr val="0000FF"/>
                </a:solidFill>
              </a:rPr>
              <a:t>-6</a:t>
            </a:r>
            <a:endParaRPr lang="en-US" dirty="0">
              <a:solidFill>
                <a:srgbClr val="0000FF"/>
              </a:solidFill>
            </a:endParaRPr>
          </a:p>
        </p:txBody>
      </p:sp>
      <p:pic>
        <p:nvPicPr>
          <p:cNvPr id="49" name="Picture 48" descr="C cards.tiff"/>
          <p:cNvPicPr>
            <a:picLocks noChangeAspect="1"/>
          </p:cNvPicPr>
          <p:nvPr/>
        </p:nvPicPr>
        <p:blipFill rotWithShape="1">
          <a:blip r:embed="rId3">
            <a:extLst>
              <a:ext uri="{28A0092B-C50C-407E-A947-70E740481C1C}">
                <a14:useLocalDpi xmlns:a14="http://schemas.microsoft.com/office/drawing/2010/main" val="0"/>
              </a:ext>
            </a:extLst>
          </a:blip>
          <a:srcRect l="4441" t="50328" r="6976" b="5892"/>
          <a:stretch/>
        </p:blipFill>
        <p:spPr>
          <a:xfrm>
            <a:off x="5486400" y="5590080"/>
            <a:ext cx="842982" cy="431800"/>
          </a:xfrm>
          <a:prstGeom prst="rect">
            <a:avLst/>
          </a:prstGeom>
          <a:ln>
            <a:solidFill>
              <a:srgbClr val="000000"/>
            </a:solidFill>
          </a:ln>
        </p:spPr>
      </p:pic>
      <p:pic>
        <p:nvPicPr>
          <p:cNvPr id="31" name="Picture 30" descr="C cards.tiff"/>
          <p:cNvPicPr>
            <a:picLocks noChangeAspect="1"/>
          </p:cNvPicPr>
          <p:nvPr/>
        </p:nvPicPr>
        <p:blipFill rotWithShape="1">
          <a:blip r:embed="rId3">
            <a:extLst>
              <a:ext uri="{28A0092B-C50C-407E-A947-70E740481C1C}">
                <a14:useLocalDpi xmlns:a14="http://schemas.microsoft.com/office/drawing/2010/main" val="0"/>
              </a:ext>
            </a:extLst>
          </a:blip>
          <a:srcRect l="4341" t="6944" r="50812" b="74986"/>
          <a:stretch/>
        </p:blipFill>
        <p:spPr>
          <a:xfrm>
            <a:off x="5334000" y="5562601"/>
            <a:ext cx="425761" cy="177800"/>
          </a:xfrm>
          <a:prstGeom prst="rect">
            <a:avLst/>
          </a:prstGeom>
          <a:ln>
            <a:solidFill>
              <a:schemeClr val="tx1"/>
            </a:solidFill>
          </a:ln>
        </p:spPr>
      </p:pic>
      <p:pic>
        <p:nvPicPr>
          <p:cNvPr id="43" name="Picture 42" descr="C cards.tiff"/>
          <p:cNvPicPr>
            <a:picLocks noChangeAspect="1"/>
          </p:cNvPicPr>
          <p:nvPr/>
        </p:nvPicPr>
        <p:blipFill rotWithShape="1">
          <a:blip r:embed="rId3">
            <a:extLst>
              <a:ext uri="{28A0092B-C50C-407E-A947-70E740481C1C}">
                <a14:useLocalDpi xmlns:a14="http://schemas.microsoft.com/office/drawing/2010/main" val="0"/>
              </a:ext>
            </a:extLst>
          </a:blip>
          <a:srcRect l="13371" t="24369" r="67879" b="57883"/>
          <a:stretch/>
        </p:blipFill>
        <p:spPr>
          <a:xfrm>
            <a:off x="6096000" y="5410200"/>
            <a:ext cx="178010" cy="174625"/>
          </a:xfrm>
          <a:prstGeom prst="rect">
            <a:avLst/>
          </a:prstGeom>
          <a:ln>
            <a:solidFill>
              <a:schemeClr val="tx1"/>
            </a:solidFill>
          </a:ln>
        </p:spPr>
      </p:pic>
      <p:pic>
        <p:nvPicPr>
          <p:cNvPr id="51" name="Picture 50" descr="C cards.tiff"/>
          <p:cNvPicPr>
            <a:picLocks noChangeAspect="1"/>
          </p:cNvPicPr>
          <p:nvPr/>
        </p:nvPicPr>
        <p:blipFill rotWithShape="1">
          <a:blip r:embed="rId3">
            <a:extLst>
              <a:ext uri="{28A0092B-C50C-407E-A947-70E740481C1C}">
                <a14:useLocalDpi xmlns:a14="http://schemas.microsoft.com/office/drawing/2010/main" val="0"/>
              </a:ext>
            </a:extLst>
          </a:blip>
          <a:srcRect l="4341" t="24369" r="50812" b="48848"/>
          <a:stretch/>
        </p:blipFill>
        <p:spPr>
          <a:xfrm>
            <a:off x="5334000" y="5734050"/>
            <a:ext cx="425761" cy="263525"/>
          </a:xfrm>
          <a:prstGeom prst="rect">
            <a:avLst/>
          </a:prstGeom>
          <a:ln>
            <a:solidFill>
              <a:schemeClr val="tx1"/>
            </a:solidFill>
          </a:ln>
        </p:spPr>
      </p:pic>
      <p:pic>
        <p:nvPicPr>
          <p:cNvPr id="48" name="Picture 47" descr="C cards.tiff"/>
          <p:cNvPicPr>
            <a:picLocks noChangeAspect="1"/>
          </p:cNvPicPr>
          <p:nvPr/>
        </p:nvPicPr>
        <p:blipFill rotWithShape="1">
          <a:blip r:embed="rId3">
            <a:extLst>
              <a:ext uri="{28A0092B-C50C-407E-A947-70E740481C1C}">
                <a14:useLocalDpi xmlns:a14="http://schemas.microsoft.com/office/drawing/2010/main" val="0"/>
              </a:ext>
            </a:extLst>
          </a:blip>
          <a:srcRect l="13371" t="42117" r="67879" b="48848"/>
          <a:stretch/>
        </p:blipFill>
        <p:spPr>
          <a:xfrm>
            <a:off x="6096000" y="5584825"/>
            <a:ext cx="178010" cy="88900"/>
          </a:xfrm>
          <a:prstGeom prst="rect">
            <a:avLst/>
          </a:prstGeom>
          <a:ln>
            <a:solidFill>
              <a:schemeClr val="tx1"/>
            </a:solidFill>
          </a:ln>
        </p:spPr>
      </p:pic>
      <p:sp>
        <p:nvSpPr>
          <p:cNvPr id="52" name="TextBox 51"/>
          <p:cNvSpPr txBox="1"/>
          <p:nvPr/>
        </p:nvSpPr>
        <p:spPr>
          <a:xfrm>
            <a:off x="5181600" y="4191000"/>
            <a:ext cx="533400" cy="369332"/>
          </a:xfrm>
          <a:prstGeom prst="rect">
            <a:avLst/>
          </a:prstGeom>
          <a:noFill/>
        </p:spPr>
        <p:txBody>
          <a:bodyPr wrap="square" rtlCol="0">
            <a:spAutoFit/>
          </a:bodyPr>
          <a:lstStyle/>
          <a:p>
            <a:r>
              <a:rPr lang="en-US" u="sng" dirty="0" smtClean="0">
                <a:solidFill>
                  <a:srgbClr val="FF6600"/>
                </a:solidFill>
              </a:rPr>
              <a:t>64</a:t>
            </a:r>
            <a:endParaRPr lang="en-US" u="sng" dirty="0">
              <a:solidFill>
                <a:srgbClr val="FF6600"/>
              </a:solidFill>
            </a:endParaRPr>
          </a:p>
        </p:txBody>
      </p:sp>
      <p:sp>
        <p:nvSpPr>
          <p:cNvPr id="53" name="TextBox 52"/>
          <p:cNvSpPr txBox="1"/>
          <p:nvPr/>
        </p:nvSpPr>
        <p:spPr>
          <a:xfrm>
            <a:off x="4678385" y="5715000"/>
            <a:ext cx="533400" cy="369332"/>
          </a:xfrm>
          <a:prstGeom prst="rect">
            <a:avLst/>
          </a:prstGeom>
          <a:noFill/>
        </p:spPr>
        <p:txBody>
          <a:bodyPr wrap="square" rtlCol="0">
            <a:spAutoFit/>
          </a:bodyPr>
          <a:lstStyle/>
          <a:p>
            <a:r>
              <a:rPr lang="en-US" dirty="0" smtClean="0">
                <a:solidFill>
                  <a:srgbClr val="0000FF"/>
                </a:solidFill>
              </a:rPr>
              <a:t>-64</a:t>
            </a:r>
            <a:endParaRPr lang="en-US" dirty="0">
              <a:solidFill>
                <a:srgbClr val="0000FF"/>
              </a:solidFill>
            </a:endParaRPr>
          </a:p>
        </p:txBody>
      </p:sp>
      <p:sp>
        <p:nvSpPr>
          <p:cNvPr id="54" name="TextBox 53"/>
          <p:cNvSpPr txBox="1"/>
          <p:nvPr/>
        </p:nvSpPr>
        <p:spPr>
          <a:xfrm>
            <a:off x="4410397" y="2295202"/>
            <a:ext cx="533400" cy="369332"/>
          </a:xfrm>
          <a:prstGeom prst="rect">
            <a:avLst/>
          </a:prstGeom>
          <a:noFill/>
        </p:spPr>
        <p:txBody>
          <a:bodyPr wrap="square" rtlCol="0">
            <a:spAutoFit/>
          </a:bodyPr>
          <a:lstStyle/>
          <a:p>
            <a:r>
              <a:rPr lang="en-US" dirty="0" smtClean="0">
                <a:solidFill>
                  <a:srgbClr val="0000FF"/>
                </a:solidFill>
              </a:rPr>
              <a:t>+64</a:t>
            </a:r>
            <a:endParaRPr lang="en-US" dirty="0">
              <a:solidFill>
                <a:srgbClr val="0000FF"/>
              </a:solidFill>
            </a:endParaRPr>
          </a:p>
        </p:txBody>
      </p:sp>
    </p:spTree>
    <p:extLst>
      <p:ext uri="{BB962C8B-B14F-4D97-AF65-F5344CB8AC3E}">
        <p14:creationId xmlns:p14="http://schemas.microsoft.com/office/powerpoint/2010/main" val="275543494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6.44915E-6 -3.8157E-6 C 6.44915E-6 -3.8157E-6 0.02465 -0.21278 0.04929 -0.42556 " pathEditMode="relative" ptsTypes="aA">
                                      <p:cBhvr>
                                        <p:cTn id="6" dur="2000" fill="hold"/>
                                        <p:tgtEl>
                                          <p:spTgt spid="26"/>
                                        </p:tgtEl>
                                        <p:attrNameLst>
                                          <p:attrName>ppt_x</p:attrName>
                                          <p:attrName>ppt_y</p:attrName>
                                        </p:attrNameLst>
                                      </p:cBhvr>
                                    </p:animMotion>
                                  </p:childTnLst>
                                </p:cTn>
                              </p:par>
                              <p:par>
                                <p:cTn id="7" presetID="0" presetClass="path" presetSubtype="0" accel="50000" decel="50000" fill="hold" nodeType="withEffect">
                                  <p:stCondLst>
                                    <p:cond delay="1000"/>
                                  </p:stCondLst>
                                  <p:childTnLst>
                                    <p:animMotion origin="layout" path="M 0.00087 0.00069 C 0.00087 0.00069 -0.03488 -0.21742 -0.07046 -0.43529 " pathEditMode="relative" ptsTypes="aA">
                                      <p:cBhvr>
                                        <p:cTn id="8" dur="2000" fill="hold"/>
                                        <p:tgtEl>
                                          <p:spTgt spid="43"/>
                                        </p:tgtEl>
                                        <p:attrNameLst>
                                          <p:attrName>ppt_x</p:attrName>
                                          <p:attrName>ppt_y</p:attrName>
                                        </p:attrNameLst>
                                      </p:cBhvr>
                                    </p:animMotion>
                                  </p:childTnLst>
                                </p:cTn>
                              </p:par>
                              <p:par>
                                <p:cTn id="9" presetID="0" presetClass="path" presetSubtype="0" accel="50000" decel="50000" fill="hold" nodeType="withEffect">
                                  <p:stCondLst>
                                    <p:cond delay="2000"/>
                                  </p:stCondLst>
                                  <p:childTnLst>
                                    <p:animMotion origin="layout" path="M -1.88129E-6 3.11415E-6 C -1.88129E-6 3.11415E-6 0.01249 -0.25307 0.02516 -0.50613 " pathEditMode="relative" ptsTypes="aA">
                                      <p:cBhvr>
                                        <p:cTn id="10" dur="2000" fill="hold"/>
                                        <p:tgtEl>
                                          <p:spTgt spid="31"/>
                                        </p:tgtEl>
                                        <p:attrNameLst>
                                          <p:attrName>ppt_x</p:attrName>
                                          <p:attrName>ppt_y</p:attrName>
                                        </p:attrNameLst>
                                      </p:cBhvr>
                                    </p:animMotion>
                                  </p:childTnLst>
                                </p:cTn>
                              </p:par>
                              <p:par>
                                <p:cTn id="11" presetID="1" presetClass="entr" presetSubtype="0" fill="hold" grpId="0" nodeType="withEffect">
                                  <p:stCondLst>
                                    <p:cond delay="4000"/>
                                  </p:stCondLst>
                                  <p:childTnLst>
                                    <p:set>
                                      <p:cBhvr>
                                        <p:cTn id="12" dur="1" fill="hold">
                                          <p:stCondLst>
                                            <p:cond delay="0"/>
                                          </p:stCondLst>
                                        </p:cTn>
                                        <p:tgtEl>
                                          <p:spTgt spid="52"/>
                                        </p:tgtEl>
                                        <p:attrNameLst>
                                          <p:attrName>style.visibility</p:attrName>
                                        </p:attrNameLst>
                                      </p:cBhvr>
                                      <p:to>
                                        <p:strVal val="visible"/>
                                      </p:to>
                                    </p:set>
                                  </p:childTnLst>
                                </p:cTn>
                              </p:par>
                              <p:par>
                                <p:cTn id="13" presetID="1" presetClass="entr" presetSubtype="0" fill="hold" grpId="0" nodeType="withEffect">
                                  <p:stCondLst>
                                    <p:cond delay="400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p:bldP spid="52" grpId="0"/>
      <p:bldP spid="53" grpId="0"/>
      <p:bldP spid="5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 name="Picture 49" descr="Slide0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3495676" y="1209675"/>
            <a:ext cx="6857999" cy="4438650"/>
          </a:xfrm>
          <a:prstGeom prst="rect">
            <a:avLst/>
          </a:prstGeom>
        </p:spPr>
      </p:pic>
      <p:sp>
        <p:nvSpPr>
          <p:cNvPr id="5" name="TextBox 4"/>
          <p:cNvSpPr txBox="1"/>
          <p:nvPr/>
        </p:nvSpPr>
        <p:spPr>
          <a:xfrm>
            <a:off x="457200" y="304800"/>
            <a:ext cx="4191000" cy="2862322"/>
          </a:xfrm>
          <a:prstGeom prst="rect">
            <a:avLst/>
          </a:prstGeom>
          <a:noFill/>
        </p:spPr>
        <p:txBody>
          <a:bodyPr wrap="square" rtlCol="0">
            <a:spAutoFit/>
          </a:bodyPr>
          <a:lstStyle/>
          <a:p>
            <a:r>
              <a:rPr lang="en-US" sz="3600" dirty="0" smtClean="0"/>
              <a:t>Do the math!!</a:t>
            </a:r>
          </a:p>
          <a:p>
            <a:endParaRPr lang="en-US" sz="3600" dirty="0"/>
          </a:p>
          <a:p>
            <a:r>
              <a:rPr lang="en-US" sz="3600" dirty="0" smtClean="0"/>
              <a:t>What is the total amount of carbon atoms in each pool?</a:t>
            </a:r>
          </a:p>
        </p:txBody>
      </p:sp>
      <p:pic>
        <p:nvPicPr>
          <p:cNvPr id="7" name="Picture 6"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7239000" y="5181600"/>
            <a:ext cx="842982" cy="859849"/>
          </a:xfrm>
          <a:prstGeom prst="rect">
            <a:avLst/>
          </a:prstGeom>
          <a:ln>
            <a:solidFill>
              <a:srgbClr val="000000"/>
            </a:solidFill>
          </a:ln>
        </p:spPr>
      </p:pic>
      <p:sp>
        <p:nvSpPr>
          <p:cNvPr id="8" name="TextBox 7"/>
          <p:cNvSpPr txBox="1"/>
          <p:nvPr/>
        </p:nvSpPr>
        <p:spPr>
          <a:xfrm>
            <a:off x="8534400" y="5105400"/>
            <a:ext cx="533400" cy="369332"/>
          </a:xfrm>
          <a:prstGeom prst="rect">
            <a:avLst/>
          </a:prstGeom>
          <a:noFill/>
        </p:spPr>
        <p:txBody>
          <a:bodyPr wrap="square" rtlCol="0">
            <a:spAutoFit/>
          </a:bodyPr>
          <a:lstStyle/>
          <a:p>
            <a:r>
              <a:rPr lang="en-US" dirty="0" smtClean="0">
                <a:solidFill>
                  <a:srgbClr val="0000FF"/>
                </a:solidFill>
              </a:rPr>
              <a:t>500</a:t>
            </a:r>
            <a:endParaRPr lang="en-US" dirty="0">
              <a:solidFill>
                <a:srgbClr val="0000FF"/>
              </a:solidFill>
            </a:endParaRPr>
          </a:p>
        </p:txBody>
      </p:sp>
      <p:pic>
        <p:nvPicPr>
          <p:cNvPr id="11" name="Picture 10"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5334000" y="1752600"/>
            <a:ext cx="842982" cy="859849"/>
          </a:xfrm>
          <a:prstGeom prst="rect">
            <a:avLst/>
          </a:prstGeom>
          <a:ln>
            <a:solidFill>
              <a:srgbClr val="000000"/>
            </a:solidFill>
          </a:ln>
        </p:spPr>
      </p:pic>
      <p:pic>
        <p:nvPicPr>
          <p:cNvPr id="12" name="Picture 11"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5257800" y="1828800"/>
            <a:ext cx="842982" cy="859849"/>
          </a:xfrm>
          <a:prstGeom prst="rect">
            <a:avLst/>
          </a:prstGeom>
          <a:ln>
            <a:solidFill>
              <a:srgbClr val="000000"/>
            </a:solidFill>
          </a:ln>
        </p:spPr>
      </p:pic>
      <p:sp>
        <p:nvSpPr>
          <p:cNvPr id="14" name="TextBox 13"/>
          <p:cNvSpPr txBox="1"/>
          <p:nvPr/>
        </p:nvSpPr>
        <p:spPr>
          <a:xfrm>
            <a:off x="5791200" y="3669268"/>
            <a:ext cx="533400" cy="369332"/>
          </a:xfrm>
          <a:prstGeom prst="rect">
            <a:avLst/>
          </a:prstGeom>
          <a:noFill/>
        </p:spPr>
        <p:txBody>
          <a:bodyPr wrap="square" rtlCol="0">
            <a:spAutoFit/>
          </a:bodyPr>
          <a:lstStyle/>
          <a:p>
            <a:r>
              <a:rPr lang="en-US" u="sng" dirty="0">
                <a:solidFill>
                  <a:srgbClr val="FF6600"/>
                </a:solidFill>
              </a:rPr>
              <a:t>2</a:t>
            </a:r>
            <a:r>
              <a:rPr lang="en-US" u="sng" dirty="0" smtClean="0">
                <a:solidFill>
                  <a:srgbClr val="FF6600"/>
                </a:solidFill>
              </a:rPr>
              <a:t>00</a:t>
            </a:r>
            <a:endParaRPr lang="en-US" u="sng" dirty="0">
              <a:solidFill>
                <a:srgbClr val="FF6600"/>
              </a:solidFill>
            </a:endParaRPr>
          </a:p>
        </p:txBody>
      </p:sp>
      <p:sp>
        <p:nvSpPr>
          <p:cNvPr id="15" name="TextBox 14"/>
          <p:cNvSpPr txBox="1"/>
          <p:nvPr/>
        </p:nvSpPr>
        <p:spPr>
          <a:xfrm>
            <a:off x="4419600" y="1676400"/>
            <a:ext cx="533400" cy="369332"/>
          </a:xfrm>
          <a:prstGeom prst="rect">
            <a:avLst/>
          </a:prstGeom>
          <a:noFill/>
        </p:spPr>
        <p:txBody>
          <a:bodyPr wrap="square" rtlCol="0">
            <a:spAutoFit/>
          </a:bodyPr>
          <a:lstStyle/>
          <a:p>
            <a:r>
              <a:rPr lang="en-US" dirty="0">
                <a:solidFill>
                  <a:srgbClr val="0000FF"/>
                </a:solidFill>
              </a:rPr>
              <a:t>2</a:t>
            </a:r>
            <a:r>
              <a:rPr lang="en-US" dirty="0" smtClean="0">
                <a:solidFill>
                  <a:srgbClr val="0000FF"/>
                </a:solidFill>
              </a:rPr>
              <a:t>00</a:t>
            </a:r>
            <a:endParaRPr lang="en-US" dirty="0">
              <a:solidFill>
                <a:srgbClr val="0000FF"/>
              </a:solidFill>
            </a:endParaRPr>
          </a:p>
        </p:txBody>
      </p:sp>
      <p:sp>
        <p:nvSpPr>
          <p:cNvPr id="16" name="TextBox 15"/>
          <p:cNvSpPr txBox="1"/>
          <p:nvPr/>
        </p:nvSpPr>
        <p:spPr>
          <a:xfrm>
            <a:off x="8534400" y="5334000"/>
            <a:ext cx="609600" cy="369332"/>
          </a:xfrm>
          <a:prstGeom prst="rect">
            <a:avLst/>
          </a:prstGeom>
          <a:noFill/>
        </p:spPr>
        <p:txBody>
          <a:bodyPr wrap="square" rtlCol="0">
            <a:spAutoFit/>
          </a:bodyPr>
          <a:lstStyle/>
          <a:p>
            <a:r>
              <a:rPr lang="en-US" dirty="0" smtClean="0">
                <a:solidFill>
                  <a:srgbClr val="0000FF"/>
                </a:solidFill>
              </a:rPr>
              <a:t>-200</a:t>
            </a:r>
            <a:endParaRPr lang="en-US" dirty="0">
              <a:solidFill>
                <a:srgbClr val="0000FF"/>
              </a:solidFill>
            </a:endParaRPr>
          </a:p>
        </p:txBody>
      </p:sp>
      <p:sp>
        <p:nvSpPr>
          <p:cNvPr id="18" name="TextBox 17"/>
          <p:cNvSpPr txBox="1"/>
          <p:nvPr/>
        </p:nvSpPr>
        <p:spPr>
          <a:xfrm>
            <a:off x="7924800" y="4419600"/>
            <a:ext cx="533400" cy="369332"/>
          </a:xfrm>
          <a:prstGeom prst="rect">
            <a:avLst/>
          </a:prstGeom>
          <a:noFill/>
        </p:spPr>
        <p:txBody>
          <a:bodyPr wrap="square" rtlCol="0">
            <a:spAutoFit/>
          </a:bodyPr>
          <a:lstStyle/>
          <a:p>
            <a:r>
              <a:rPr lang="en-US" u="sng" dirty="0" smtClean="0">
                <a:solidFill>
                  <a:srgbClr val="FF6600"/>
                </a:solidFill>
              </a:rPr>
              <a:t>100</a:t>
            </a:r>
            <a:endParaRPr lang="en-US" u="sng" dirty="0">
              <a:solidFill>
                <a:srgbClr val="FF6600"/>
              </a:solidFill>
            </a:endParaRPr>
          </a:p>
        </p:txBody>
      </p:sp>
      <p:sp>
        <p:nvSpPr>
          <p:cNvPr id="19" name="TextBox 18"/>
          <p:cNvSpPr txBox="1"/>
          <p:nvPr/>
        </p:nvSpPr>
        <p:spPr>
          <a:xfrm>
            <a:off x="8610600" y="3048000"/>
            <a:ext cx="533400" cy="369332"/>
          </a:xfrm>
          <a:prstGeom prst="rect">
            <a:avLst/>
          </a:prstGeom>
          <a:noFill/>
        </p:spPr>
        <p:txBody>
          <a:bodyPr wrap="square" rtlCol="0">
            <a:spAutoFit/>
          </a:bodyPr>
          <a:lstStyle/>
          <a:p>
            <a:r>
              <a:rPr lang="en-US" dirty="0" smtClean="0">
                <a:solidFill>
                  <a:srgbClr val="0000FF"/>
                </a:solidFill>
              </a:rPr>
              <a:t>100</a:t>
            </a:r>
            <a:endParaRPr lang="en-US" dirty="0">
              <a:solidFill>
                <a:srgbClr val="0000FF"/>
              </a:solidFill>
            </a:endParaRPr>
          </a:p>
        </p:txBody>
      </p:sp>
      <p:sp>
        <p:nvSpPr>
          <p:cNvPr id="20" name="TextBox 19"/>
          <p:cNvSpPr txBox="1"/>
          <p:nvPr/>
        </p:nvSpPr>
        <p:spPr>
          <a:xfrm>
            <a:off x="8534400" y="5562600"/>
            <a:ext cx="602382" cy="369332"/>
          </a:xfrm>
          <a:prstGeom prst="rect">
            <a:avLst/>
          </a:prstGeom>
          <a:noFill/>
        </p:spPr>
        <p:txBody>
          <a:bodyPr wrap="square" rtlCol="0">
            <a:spAutoFit/>
          </a:bodyPr>
          <a:lstStyle/>
          <a:p>
            <a:r>
              <a:rPr lang="en-US" dirty="0" smtClean="0">
                <a:solidFill>
                  <a:srgbClr val="0000FF"/>
                </a:solidFill>
              </a:rPr>
              <a:t>-100</a:t>
            </a:r>
            <a:endParaRPr lang="en-US" dirty="0">
              <a:solidFill>
                <a:srgbClr val="0000FF"/>
              </a:solidFill>
            </a:endParaRPr>
          </a:p>
        </p:txBody>
      </p:sp>
      <p:pic>
        <p:nvPicPr>
          <p:cNvPr id="21" name="Picture 20" descr="C cards.tiff"/>
          <p:cNvPicPr>
            <a:picLocks noChangeAspect="1"/>
          </p:cNvPicPr>
          <p:nvPr/>
        </p:nvPicPr>
        <p:blipFill rotWithShape="1">
          <a:blip r:embed="rId3">
            <a:extLst>
              <a:ext uri="{28A0092B-C50C-407E-A947-70E740481C1C}">
                <a14:useLocalDpi xmlns:a14="http://schemas.microsoft.com/office/drawing/2010/main" val="0"/>
              </a:ext>
            </a:extLst>
          </a:blip>
          <a:srcRect l="4341" t="6944" r="50812" b="74663"/>
          <a:stretch/>
        </p:blipFill>
        <p:spPr>
          <a:xfrm>
            <a:off x="7889564" y="3051175"/>
            <a:ext cx="425761" cy="180975"/>
          </a:xfrm>
          <a:prstGeom prst="rect">
            <a:avLst/>
          </a:prstGeom>
          <a:ln>
            <a:solidFill>
              <a:schemeClr val="tx1"/>
            </a:solidFill>
          </a:ln>
        </p:spPr>
      </p:pic>
      <p:pic>
        <p:nvPicPr>
          <p:cNvPr id="22" name="Picture 21" descr="C cards.tiff"/>
          <p:cNvPicPr>
            <a:picLocks noChangeAspect="1"/>
          </p:cNvPicPr>
          <p:nvPr/>
        </p:nvPicPr>
        <p:blipFill rotWithShape="1">
          <a:blip r:embed="rId3">
            <a:extLst>
              <a:ext uri="{28A0092B-C50C-407E-A947-70E740481C1C}">
                <a14:useLocalDpi xmlns:a14="http://schemas.microsoft.com/office/drawing/2010/main" val="0"/>
              </a:ext>
            </a:extLst>
          </a:blip>
          <a:srcRect l="4341" t="6944" r="50812" b="5698"/>
          <a:stretch/>
        </p:blipFill>
        <p:spPr>
          <a:xfrm>
            <a:off x="5791200" y="1676400"/>
            <a:ext cx="425761" cy="859536"/>
          </a:xfrm>
          <a:prstGeom prst="rect">
            <a:avLst/>
          </a:prstGeom>
          <a:ln>
            <a:solidFill>
              <a:schemeClr val="tx1"/>
            </a:solidFill>
          </a:ln>
        </p:spPr>
      </p:pic>
      <p:sp>
        <p:nvSpPr>
          <p:cNvPr id="23" name="TextBox 22"/>
          <p:cNvSpPr txBox="1"/>
          <p:nvPr/>
        </p:nvSpPr>
        <p:spPr>
          <a:xfrm>
            <a:off x="6802782" y="3334396"/>
            <a:ext cx="533400" cy="369332"/>
          </a:xfrm>
          <a:prstGeom prst="rect">
            <a:avLst/>
          </a:prstGeom>
          <a:noFill/>
        </p:spPr>
        <p:txBody>
          <a:bodyPr wrap="square" rtlCol="0">
            <a:spAutoFit/>
          </a:bodyPr>
          <a:lstStyle/>
          <a:p>
            <a:r>
              <a:rPr lang="en-US" u="sng" dirty="0">
                <a:solidFill>
                  <a:srgbClr val="FF6600"/>
                </a:solidFill>
              </a:rPr>
              <a:t>5</a:t>
            </a:r>
            <a:r>
              <a:rPr lang="en-US" u="sng" dirty="0" smtClean="0">
                <a:solidFill>
                  <a:srgbClr val="FF6600"/>
                </a:solidFill>
              </a:rPr>
              <a:t>0</a:t>
            </a:r>
            <a:endParaRPr lang="en-US" u="sng" dirty="0">
              <a:solidFill>
                <a:srgbClr val="FF6600"/>
              </a:solidFill>
            </a:endParaRPr>
          </a:p>
        </p:txBody>
      </p:sp>
      <p:sp>
        <p:nvSpPr>
          <p:cNvPr id="24" name="TextBox 23"/>
          <p:cNvSpPr txBox="1"/>
          <p:nvPr/>
        </p:nvSpPr>
        <p:spPr>
          <a:xfrm>
            <a:off x="8665818" y="3288268"/>
            <a:ext cx="533400" cy="369332"/>
          </a:xfrm>
          <a:prstGeom prst="rect">
            <a:avLst/>
          </a:prstGeom>
          <a:noFill/>
        </p:spPr>
        <p:txBody>
          <a:bodyPr wrap="square" rtlCol="0">
            <a:spAutoFit/>
          </a:bodyPr>
          <a:lstStyle/>
          <a:p>
            <a:r>
              <a:rPr lang="en-US" dirty="0" smtClean="0">
                <a:solidFill>
                  <a:srgbClr val="0000FF"/>
                </a:solidFill>
              </a:rPr>
              <a:t>-50</a:t>
            </a:r>
            <a:endParaRPr lang="en-US" dirty="0">
              <a:solidFill>
                <a:srgbClr val="0000FF"/>
              </a:solidFill>
            </a:endParaRPr>
          </a:p>
        </p:txBody>
      </p:sp>
      <p:sp>
        <p:nvSpPr>
          <p:cNvPr id="25" name="TextBox 24"/>
          <p:cNvSpPr txBox="1"/>
          <p:nvPr/>
        </p:nvSpPr>
        <p:spPr>
          <a:xfrm>
            <a:off x="4419600" y="1884012"/>
            <a:ext cx="533400" cy="369332"/>
          </a:xfrm>
          <a:prstGeom prst="rect">
            <a:avLst/>
          </a:prstGeom>
          <a:noFill/>
        </p:spPr>
        <p:txBody>
          <a:bodyPr wrap="square" rtlCol="0">
            <a:spAutoFit/>
          </a:bodyPr>
          <a:lstStyle/>
          <a:p>
            <a:r>
              <a:rPr lang="en-US" dirty="0">
                <a:solidFill>
                  <a:srgbClr val="0000FF"/>
                </a:solidFill>
              </a:rPr>
              <a:t>+</a:t>
            </a:r>
            <a:r>
              <a:rPr lang="en-US" dirty="0" smtClean="0">
                <a:solidFill>
                  <a:srgbClr val="0000FF"/>
                </a:solidFill>
              </a:rPr>
              <a:t>50</a:t>
            </a:r>
            <a:endParaRPr lang="en-US" dirty="0">
              <a:solidFill>
                <a:srgbClr val="0000FF"/>
              </a:solidFill>
            </a:endParaRPr>
          </a:p>
        </p:txBody>
      </p:sp>
      <p:pic>
        <p:nvPicPr>
          <p:cNvPr id="26" name="Picture 25"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48706"/>
          <a:stretch/>
        </p:blipFill>
        <p:spPr>
          <a:xfrm>
            <a:off x="5943600" y="2229426"/>
            <a:ext cx="842982" cy="437574"/>
          </a:xfrm>
          <a:prstGeom prst="rect">
            <a:avLst/>
          </a:prstGeom>
          <a:ln>
            <a:solidFill>
              <a:srgbClr val="000000"/>
            </a:solidFill>
          </a:ln>
        </p:spPr>
      </p:pic>
      <p:sp>
        <p:nvSpPr>
          <p:cNvPr id="27" name="TextBox 26"/>
          <p:cNvSpPr txBox="1"/>
          <p:nvPr/>
        </p:nvSpPr>
        <p:spPr>
          <a:xfrm>
            <a:off x="6629400" y="5791200"/>
            <a:ext cx="533400" cy="369332"/>
          </a:xfrm>
          <a:prstGeom prst="rect">
            <a:avLst/>
          </a:prstGeom>
          <a:noFill/>
        </p:spPr>
        <p:txBody>
          <a:bodyPr wrap="square" rtlCol="0">
            <a:spAutoFit/>
          </a:bodyPr>
          <a:lstStyle/>
          <a:p>
            <a:r>
              <a:rPr lang="en-US" u="sng" dirty="0" smtClean="0">
                <a:solidFill>
                  <a:srgbClr val="FF6600"/>
                </a:solidFill>
              </a:rPr>
              <a:t>100</a:t>
            </a:r>
            <a:endParaRPr lang="en-US" u="sng" dirty="0">
              <a:solidFill>
                <a:srgbClr val="FF6600"/>
              </a:solidFill>
            </a:endParaRPr>
          </a:p>
        </p:txBody>
      </p:sp>
      <p:sp>
        <p:nvSpPr>
          <p:cNvPr id="29" name="TextBox 28"/>
          <p:cNvSpPr txBox="1"/>
          <p:nvPr/>
        </p:nvSpPr>
        <p:spPr>
          <a:xfrm>
            <a:off x="8534400" y="5781880"/>
            <a:ext cx="609600" cy="369332"/>
          </a:xfrm>
          <a:prstGeom prst="rect">
            <a:avLst/>
          </a:prstGeom>
          <a:noFill/>
        </p:spPr>
        <p:txBody>
          <a:bodyPr wrap="square" rtlCol="0">
            <a:spAutoFit/>
          </a:bodyPr>
          <a:lstStyle/>
          <a:p>
            <a:r>
              <a:rPr lang="en-US" dirty="0" smtClean="0">
                <a:solidFill>
                  <a:srgbClr val="0000FF"/>
                </a:solidFill>
              </a:rPr>
              <a:t>-100</a:t>
            </a:r>
            <a:endParaRPr lang="en-US" dirty="0">
              <a:solidFill>
                <a:srgbClr val="0000FF"/>
              </a:solidFill>
            </a:endParaRPr>
          </a:p>
        </p:txBody>
      </p:sp>
      <p:sp>
        <p:nvSpPr>
          <p:cNvPr id="30" name="TextBox 29"/>
          <p:cNvSpPr txBox="1"/>
          <p:nvPr/>
        </p:nvSpPr>
        <p:spPr>
          <a:xfrm>
            <a:off x="4648200" y="5105400"/>
            <a:ext cx="533400" cy="369332"/>
          </a:xfrm>
          <a:prstGeom prst="rect">
            <a:avLst/>
          </a:prstGeom>
          <a:noFill/>
        </p:spPr>
        <p:txBody>
          <a:bodyPr wrap="square" rtlCol="0">
            <a:spAutoFit/>
          </a:bodyPr>
          <a:lstStyle/>
          <a:p>
            <a:r>
              <a:rPr lang="en-US" dirty="0" smtClean="0">
                <a:solidFill>
                  <a:srgbClr val="0000FF"/>
                </a:solidFill>
              </a:rPr>
              <a:t>100</a:t>
            </a:r>
            <a:endParaRPr lang="en-US" dirty="0">
              <a:solidFill>
                <a:srgbClr val="0000FF"/>
              </a:solidFill>
            </a:endParaRPr>
          </a:p>
        </p:txBody>
      </p:sp>
      <p:sp>
        <p:nvSpPr>
          <p:cNvPr id="32" name="TextBox 31"/>
          <p:cNvSpPr txBox="1"/>
          <p:nvPr/>
        </p:nvSpPr>
        <p:spPr>
          <a:xfrm>
            <a:off x="8675021" y="3489262"/>
            <a:ext cx="533400" cy="369332"/>
          </a:xfrm>
          <a:prstGeom prst="rect">
            <a:avLst/>
          </a:prstGeom>
          <a:noFill/>
        </p:spPr>
        <p:txBody>
          <a:bodyPr wrap="square" rtlCol="0">
            <a:spAutoFit/>
          </a:bodyPr>
          <a:lstStyle/>
          <a:p>
            <a:r>
              <a:rPr lang="en-US" dirty="0" smtClean="0">
                <a:solidFill>
                  <a:srgbClr val="0000FF"/>
                </a:solidFill>
              </a:rPr>
              <a:t>-25</a:t>
            </a:r>
            <a:endParaRPr lang="en-US" dirty="0">
              <a:solidFill>
                <a:srgbClr val="0000FF"/>
              </a:solidFill>
            </a:endParaRPr>
          </a:p>
        </p:txBody>
      </p:sp>
      <p:sp>
        <p:nvSpPr>
          <p:cNvPr id="33" name="TextBox 32"/>
          <p:cNvSpPr txBox="1"/>
          <p:nvPr/>
        </p:nvSpPr>
        <p:spPr>
          <a:xfrm>
            <a:off x="4650776" y="5308860"/>
            <a:ext cx="533400" cy="369332"/>
          </a:xfrm>
          <a:prstGeom prst="rect">
            <a:avLst/>
          </a:prstGeom>
          <a:noFill/>
        </p:spPr>
        <p:txBody>
          <a:bodyPr wrap="square" rtlCol="0">
            <a:spAutoFit/>
          </a:bodyPr>
          <a:lstStyle/>
          <a:p>
            <a:r>
              <a:rPr lang="en-US" dirty="0" smtClean="0">
                <a:solidFill>
                  <a:srgbClr val="0000FF"/>
                </a:solidFill>
              </a:rPr>
              <a:t>+25</a:t>
            </a:r>
            <a:endParaRPr lang="en-US" dirty="0">
              <a:solidFill>
                <a:srgbClr val="0000FF"/>
              </a:solidFill>
            </a:endParaRPr>
          </a:p>
        </p:txBody>
      </p:sp>
      <p:sp>
        <p:nvSpPr>
          <p:cNvPr id="34" name="TextBox 33"/>
          <p:cNvSpPr txBox="1"/>
          <p:nvPr/>
        </p:nvSpPr>
        <p:spPr>
          <a:xfrm>
            <a:off x="6324600" y="4431268"/>
            <a:ext cx="533400" cy="369332"/>
          </a:xfrm>
          <a:prstGeom prst="rect">
            <a:avLst/>
          </a:prstGeom>
          <a:noFill/>
        </p:spPr>
        <p:txBody>
          <a:bodyPr wrap="square" rtlCol="0">
            <a:spAutoFit/>
          </a:bodyPr>
          <a:lstStyle/>
          <a:p>
            <a:r>
              <a:rPr lang="en-US" u="sng" dirty="0" smtClean="0">
                <a:solidFill>
                  <a:srgbClr val="FF6600"/>
                </a:solidFill>
              </a:rPr>
              <a:t>25</a:t>
            </a:r>
            <a:endParaRPr lang="en-US" u="sng" dirty="0">
              <a:solidFill>
                <a:srgbClr val="FF6600"/>
              </a:solidFill>
            </a:endParaRPr>
          </a:p>
        </p:txBody>
      </p:sp>
      <p:pic>
        <p:nvPicPr>
          <p:cNvPr id="35" name="Picture 34" descr="C cards.tiff"/>
          <p:cNvPicPr>
            <a:picLocks noChangeAspect="1"/>
          </p:cNvPicPr>
          <p:nvPr/>
        </p:nvPicPr>
        <p:blipFill rotWithShape="1">
          <a:blip r:embed="rId3">
            <a:extLst>
              <a:ext uri="{28A0092B-C50C-407E-A947-70E740481C1C}">
                <a14:useLocalDpi xmlns:a14="http://schemas.microsoft.com/office/drawing/2010/main" val="0"/>
              </a:ext>
            </a:extLst>
          </a:blip>
          <a:srcRect l="4341" t="24369" r="85855" b="48848"/>
          <a:stretch/>
        </p:blipFill>
        <p:spPr>
          <a:xfrm>
            <a:off x="7620001" y="1143000"/>
            <a:ext cx="93072" cy="263525"/>
          </a:xfrm>
          <a:prstGeom prst="rect">
            <a:avLst/>
          </a:prstGeom>
          <a:ln>
            <a:solidFill>
              <a:srgbClr val="000000"/>
            </a:solidFill>
          </a:ln>
        </p:spPr>
      </p:pic>
      <p:sp>
        <p:nvSpPr>
          <p:cNvPr id="36" name="TextBox 35"/>
          <p:cNvSpPr txBox="1"/>
          <p:nvPr/>
        </p:nvSpPr>
        <p:spPr>
          <a:xfrm>
            <a:off x="8686800" y="3669268"/>
            <a:ext cx="533400" cy="369332"/>
          </a:xfrm>
          <a:prstGeom prst="rect">
            <a:avLst/>
          </a:prstGeom>
          <a:noFill/>
        </p:spPr>
        <p:txBody>
          <a:bodyPr wrap="square" rtlCol="0">
            <a:spAutoFit/>
          </a:bodyPr>
          <a:lstStyle/>
          <a:p>
            <a:r>
              <a:rPr lang="en-US" dirty="0" smtClean="0">
                <a:solidFill>
                  <a:srgbClr val="0000FF"/>
                </a:solidFill>
              </a:rPr>
              <a:t>-15</a:t>
            </a:r>
            <a:endParaRPr lang="en-US" dirty="0">
              <a:solidFill>
                <a:srgbClr val="0000FF"/>
              </a:solidFill>
            </a:endParaRPr>
          </a:p>
        </p:txBody>
      </p:sp>
      <p:sp>
        <p:nvSpPr>
          <p:cNvPr id="37" name="TextBox 36"/>
          <p:cNvSpPr txBox="1"/>
          <p:nvPr/>
        </p:nvSpPr>
        <p:spPr>
          <a:xfrm>
            <a:off x="7924800" y="2286000"/>
            <a:ext cx="533400" cy="369332"/>
          </a:xfrm>
          <a:prstGeom prst="rect">
            <a:avLst/>
          </a:prstGeom>
          <a:noFill/>
        </p:spPr>
        <p:txBody>
          <a:bodyPr wrap="square" rtlCol="0">
            <a:spAutoFit/>
          </a:bodyPr>
          <a:lstStyle/>
          <a:p>
            <a:r>
              <a:rPr lang="en-US" u="sng" dirty="0" smtClean="0">
                <a:solidFill>
                  <a:srgbClr val="FF6600"/>
                </a:solidFill>
              </a:rPr>
              <a:t>15</a:t>
            </a:r>
            <a:endParaRPr lang="en-US" u="sng" dirty="0">
              <a:solidFill>
                <a:srgbClr val="FF6600"/>
              </a:solidFill>
            </a:endParaRPr>
          </a:p>
        </p:txBody>
      </p:sp>
      <p:sp>
        <p:nvSpPr>
          <p:cNvPr id="38" name="TextBox 37"/>
          <p:cNvSpPr txBox="1"/>
          <p:nvPr/>
        </p:nvSpPr>
        <p:spPr>
          <a:xfrm>
            <a:off x="8610600" y="685800"/>
            <a:ext cx="457200" cy="369332"/>
          </a:xfrm>
          <a:prstGeom prst="rect">
            <a:avLst/>
          </a:prstGeom>
          <a:noFill/>
        </p:spPr>
        <p:txBody>
          <a:bodyPr wrap="square" rtlCol="0">
            <a:spAutoFit/>
          </a:bodyPr>
          <a:lstStyle/>
          <a:p>
            <a:r>
              <a:rPr lang="en-US" dirty="0" smtClean="0">
                <a:solidFill>
                  <a:srgbClr val="0000FF"/>
                </a:solidFill>
              </a:rPr>
              <a:t>15</a:t>
            </a:r>
            <a:endParaRPr lang="en-US" dirty="0">
              <a:solidFill>
                <a:srgbClr val="0000FF"/>
              </a:solidFill>
            </a:endParaRPr>
          </a:p>
        </p:txBody>
      </p:sp>
      <p:pic>
        <p:nvPicPr>
          <p:cNvPr id="39" name="Picture 38" descr="C cards.tiff"/>
          <p:cNvPicPr>
            <a:picLocks noChangeAspect="1"/>
          </p:cNvPicPr>
          <p:nvPr/>
        </p:nvPicPr>
        <p:blipFill rotWithShape="1">
          <a:blip r:embed="rId3">
            <a:extLst>
              <a:ext uri="{28A0092B-C50C-407E-A947-70E740481C1C}">
                <a14:useLocalDpi xmlns:a14="http://schemas.microsoft.com/office/drawing/2010/main" val="0"/>
              </a:ext>
            </a:extLst>
          </a:blip>
          <a:srcRect l="30948" t="24369" r="50812" b="48848"/>
          <a:stretch/>
        </p:blipFill>
        <p:spPr>
          <a:xfrm>
            <a:off x="6248400" y="1828800"/>
            <a:ext cx="173166" cy="263525"/>
          </a:xfrm>
          <a:prstGeom prst="rect">
            <a:avLst/>
          </a:prstGeom>
          <a:ln>
            <a:solidFill>
              <a:schemeClr val="tx1"/>
            </a:solidFill>
          </a:ln>
        </p:spPr>
      </p:pic>
      <p:sp>
        <p:nvSpPr>
          <p:cNvPr id="40" name="TextBox 39"/>
          <p:cNvSpPr txBox="1"/>
          <p:nvPr/>
        </p:nvSpPr>
        <p:spPr>
          <a:xfrm>
            <a:off x="6781800" y="1447800"/>
            <a:ext cx="381000" cy="369332"/>
          </a:xfrm>
          <a:prstGeom prst="rect">
            <a:avLst/>
          </a:prstGeom>
          <a:noFill/>
        </p:spPr>
        <p:txBody>
          <a:bodyPr wrap="square" rtlCol="0">
            <a:spAutoFit/>
          </a:bodyPr>
          <a:lstStyle/>
          <a:p>
            <a:r>
              <a:rPr lang="en-US" u="sng" dirty="0">
                <a:solidFill>
                  <a:srgbClr val="FF6600"/>
                </a:solidFill>
              </a:rPr>
              <a:t>6</a:t>
            </a:r>
          </a:p>
        </p:txBody>
      </p:sp>
      <p:sp>
        <p:nvSpPr>
          <p:cNvPr id="41" name="TextBox 40"/>
          <p:cNvSpPr txBox="1"/>
          <p:nvPr/>
        </p:nvSpPr>
        <p:spPr>
          <a:xfrm>
            <a:off x="8649988" y="898462"/>
            <a:ext cx="457200" cy="369332"/>
          </a:xfrm>
          <a:prstGeom prst="rect">
            <a:avLst/>
          </a:prstGeom>
          <a:noFill/>
        </p:spPr>
        <p:txBody>
          <a:bodyPr wrap="square" rtlCol="0">
            <a:spAutoFit/>
          </a:bodyPr>
          <a:lstStyle/>
          <a:p>
            <a:r>
              <a:rPr lang="en-US" dirty="0" smtClean="0">
                <a:solidFill>
                  <a:srgbClr val="0000FF"/>
                </a:solidFill>
              </a:rPr>
              <a:t>-6</a:t>
            </a:r>
            <a:endParaRPr lang="en-US" dirty="0">
              <a:solidFill>
                <a:srgbClr val="0000FF"/>
              </a:solidFill>
            </a:endParaRPr>
          </a:p>
        </p:txBody>
      </p:sp>
      <p:sp>
        <p:nvSpPr>
          <p:cNvPr id="42" name="TextBox 41"/>
          <p:cNvSpPr txBox="1"/>
          <p:nvPr/>
        </p:nvSpPr>
        <p:spPr>
          <a:xfrm>
            <a:off x="4525985" y="2094208"/>
            <a:ext cx="533400" cy="369332"/>
          </a:xfrm>
          <a:prstGeom prst="rect">
            <a:avLst/>
          </a:prstGeom>
          <a:noFill/>
        </p:spPr>
        <p:txBody>
          <a:bodyPr wrap="square" rtlCol="0">
            <a:spAutoFit/>
          </a:bodyPr>
          <a:lstStyle/>
          <a:p>
            <a:r>
              <a:rPr lang="en-US" dirty="0" smtClean="0">
                <a:solidFill>
                  <a:srgbClr val="0000FF"/>
                </a:solidFill>
              </a:rPr>
              <a:t>+</a:t>
            </a:r>
            <a:r>
              <a:rPr lang="en-US" dirty="0">
                <a:solidFill>
                  <a:srgbClr val="0000FF"/>
                </a:solidFill>
              </a:rPr>
              <a:t>6</a:t>
            </a:r>
          </a:p>
        </p:txBody>
      </p:sp>
      <p:sp>
        <p:nvSpPr>
          <p:cNvPr id="44" name="TextBox 43"/>
          <p:cNvSpPr txBox="1"/>
          <p:nvPr/>
        </p:nvSpPr>
        <p:spPr>
          <a:xfrm>
            <a:off x="7086600" y="2145268"/>
            <a:ext cx="381000" cy="369332"/>
          </a:xfrm>
          <a:prstGeom prst="rect">
            <a:avLst/>
          </a:prstGeom>
          <a:noFill/>
        </p:spPr>
        <p:txBody>
          <a:bodyPr wrap="square" rtlCol="0">
            <a:spAutoFit/>
          </a:bodyPr>
          <a:lstStyle/>
          <a:p>
            <a:r>
              <a:rPr lang="en-US" u="sng" dirty="0">
                <a:solidFill>
                  <a:srgbClr val="FF6600"/>
                </a:solidFill>
              </a:rPr>
              <a:t>6</a:t>
            </a:r>
          </a:p>
        </p:txBody>
      </p:sp>
      <p:sp>
        <p:nvSpPr>
          <p:cNvPr id="45" name="TextBox 44"/>
          <p:cNvSpPr txBox="1"/>
          <p:nvPr/>
        </p:nvSpPr>
        <p:spPr>
          <a:xfrm>
            <a:off x="4752009" y="5498068"/>
            <a:ext cx="533400" cy="369332"/>
          </a:xfrm>
          <a:prstGeom prst="rect">
            <a:avLst/>
          </a:prstGeom>
          <a:noFill/>
        </p:spPr>
        <p:txBody>
          <a:bodyPr wrap="square" rtlCol="0">
            <a:spAutoFit/>
          </a:bodyPr>
          <a:lstStyle/>
          <a:p>
            <a:r>
              <a:rPr lang="en-US" dirty="0" smtClean="0">
                <a:solidFill>
                  <a:srgbClr val="0000FF"/>
                </a:solidFill>
              </a:rPr>
              <a:t>+6</a:t>
            </a:r>
            <a:endParaRPr lang="en-US" dirty="0">
              <a:solidFill>
                <a:srgbClr val="0000FF"/>
              </a:solidFill>
            </a:endParaRPr>
          </a:p>
        </p:txBody>
      </p:sp>
      <p:sp>
        <p:nvSpPr>
          <p:cNvPr id="46" name="TextBox 45"/>
          <p:cNvSpPr txBox="1"/>
          <p:nvPr/>
        </p:nvSpPr>
        <p:spPr>
          <a:xfrm>
            <a:off x="8647412" y="1087670"/>
            <a:ext cx="457200" cy="369332"/>
          </a:xfrm>
          <a:prstGeom prst="rect">
            <a:avLst/>
          </a:prstGeom>
          <a:noFill/>
        </p:spPr>
        <p:txBody>
          <a:bodyPr wrap="square" rtlCol="0">
            <a:spAutoFit/>
          </a:bodyPr>
          <a:lstStyle/>
          <a:p>
            <a:r>
              <a:rPr lang="en-US" dirty="0" smtClean="0">
                <a:solidFill>
                  <a:srgbClr val="0000FF"/>
                </a:solidFill>
              </a:rPr>
              <a:t>-6</a:t>
            </a:r>
            <a:endParaRPr lang="en-US" dirty="0">
              <a:solidFill>
                <a:srgbClr val="0000FF"/>
              </a:solidFill>
            </a:endParaRPr>
          </a:p>
        </p:txBody>
      </p:sp>
      <p:pic>
        <p:nvPicPr>
          <p:cNvPr id="49" name="Picture 48" descr="C cards.tiff"/>
          <p:cNvPicPr>
            <a:picLocks noChangeAspect="1"/>
          </p:cNvPicPr>
          <p:nvPr/>
        </p:nvPicPr>
        <p:blipFill rotWithShape="1">
          <a:blip r:embed="rId3">
            <a:extLst>
              <a:ext uri="{28A0092B-C50C-407E-A947-70E740481C1C}">
                <a14:useLocalDpi xmlns:a14="http://schemas.microsoft.com/office/drawing/2010/main" val="0"/>
              </a:ext>
            </a:extLst>
          </a:blip>
          <a:srcRect l="4441" t="50328" r="6976" b="5892"/>
          <a:stretch/>
        </p:blipFill>
        <p:spPr>
          <a:xfrm>
            <a:off x="5486400" y="5590080"/>
            <a:ext cx="842982" cy="431800"/>
          </a:xfrm>
          <a:prstGeom prst="rect">
            <a:avLst/>
          </a:prstGeom>
          <a:ln>
            <a:solidFill>
              <a:srgbClr val="000000"/>
            </a:solidFill>
          </a:ln>
        </p:spPr>
      </p:pic>
      <p:pic>
        <p:nvPicPr>
          <p:cNvPr id="31" name="Picture 30" descr="C cards.tiff"/>
          <p:cNvPicPr>
            <a:picLocks noChangeAspect="1"/>
          </p:cNvPicPr>
          <p:nvPr/>
        </p:nvPicPr>
        <p:blipFill rotWithShape="1">
          <a:blip r:embed="rId3">
            <a:extLst>
              <a:ext uri="{28A0092B-C50C-407E-A947-70E740481C1C}">
                <a14:useLocalDpi xmlns:a14="http://schemas.microsoft.com/office/drawing/2010/main" val="0"/>
              </a:ext>
            </a:extLst>
          </a:blip>
          <a:srcRect l="4341" t="6944" r="50812" b="74986"/>
          <a:stretch/>
        </p:blipFill>
        <p:spPr>
          <a:xfrm>
            <a:off x="5562600" y="1981200"/>
            <a:ext cx="425761" cy="177800"/>
          </a:xfrm>
          <a:prstGeom prst="rect">
            <a:avLst/>
          </a:prstGeom>
          <a:ln>
            <a:solidFill>
              <a:schemeClr val="tx1"/>
            </a:solidFill>
          </a:ln>
        </p:spPr>
      </p:pic>
      <p:pic>
        <p:nvPicPr>
          <p:cNvPr id="43" name="Picture 42" descr="C cards.tiff"/>
          <p:cNvPicPr>
            <a:picLocks noChangeAspect="1"/>
          </p:cNvPicPr>
          <p:nvPr/>
        </p:nvPicPr>
        <p:blipFill rotWithShape="1">
          <a:blip r:embed="rId3">
            <a:extLst>
              <a:ext uri="{28A0092B-C50C-407E-A947-70E740481C1C}">
                <a14:useLocalDpi xmlns:a14="http://schemas.microsoft.com/office/drawing/2010/main" val="0"/>
              </a:ext>
            </a:extLst>
          </a:blip>
          <a:srcRect l="13371" t="24369" r="67879" b="57883"/>
          <a:stretch/>
        </p:blipFill>
        <p:spPr>
          <a:xfrm>
            <a:off x="5334000" y="2438400"/>
            <a:ext cx="178010" cy="174625"/>
          </a:xfrm>
          <a:prstGeom prst="rect">
            <a:avLst/>
          </a:prstGeom>
          <a:ln>
            <a:solidFill>
              <a:schemeClr val="tx1"/>
            </a:solidFill>
          </a:ln>
        </p:spPr>
      </p:pic>
      <p:pic>
        <p:nvPicPr>
          <p:cNvPr id="51" name="Picture 50" descr="C cards.tiff"/>
          <p:cNvPicPr>
            <a:picLocks noChangeAspect="1"/>
          </p:cNvPicPr>
          <p:nvPr/>
        </p:nvPicPr>
        <p:blipFill rotWithShape="1">
          <a:blip r:embed="rId3">
            <a:extLst>
              <a:ext uri="{28A0092B-C50C-407E-A947-70E740481C1C}">
                <a14:useLocalDpi xmlns:a14="http://schemas.microsoft.com/office/drawing/2010/main" val="0"/>
              </a:ext>
            </a:extLst>
          </a:blip>
          <a:srcRect l="4341" t="24369" r="50812" b="48848"/>
          <a:stretch/>
        </p:blipFill>
        <p:spPr>
          <a:xfrm>
            <a:off x="5334000" y="5734050"/>
            <a:ext cx="425761" cy="263525"/>
          </a:xfrm>
          <a:prstGeom prst="rect">
            <a:avLst/>
          </a:prstGeom>
          <a:ln>
            <a:solidFill>
              <a:schemeClr val="tx1"/>
            </a:solidFill>
          </a:ln>
        </p:spPr>
      </p:pic>
      <p:pic>
        <p:nvPicPr>
          <p:cNvPr id="48" name="Picture 47" descr="C cards.tiff"/>
          <p:cNvPicPr>
            <a:picLocks noChangeAspect="1"/>
          </p:cNvPicPr>
          <p:nvPr/>
        </p:nvPicPr>
        <p:blipFill rotWithShape="1">
          <a:blip r:embed="rId3">
            <a:extLst>
              <a:ext uri="{28A0092B-C50C-407E-A947-70E740481C1C}">
                <a14:useLocalDpi xmlns:a14="http://schemas.microsoft.com/office/drawing/2010/main" val="0"/>
              </a:ext>
            </a:extLst>
          </a:blip>
          <a:srcRect l="13371" t="42117" r="67879" b="48848"/>
          <a:stretch/>
        </p:blipFill>
        <p:spPr>
          <a:xfrm>
            <a:off x="6096000" y="5584825"/>
            <a:ext cx="178010" cy="88900"/>
          </a:xfrm>
          <a:prstGeom prst="rect">
            <a:avLst/>
          </a:prstGeom>
          <a:ln>
            <a:solidFill>
              <a:schemeClr val="tx1"/>
            </a:solidFill>
          </a:ln>
        </p:spPr>
      </p:pic>
      <p:sp>
        <p:nvSpPr>
          <p:cNvPr id="52" name="TextBox 51"/>
          <p:cNvSpPr txBox="1"/>
          <p:nvPr/>
        </p:nvSpPr>
        <p:spPr>
          <a:xfrm>
            <a:off x="5181600" y="4191000"/>
            <a:ext cx="533400" cy="369332"/>
          </a:xfrm>
          <a:prstGeom prst="rect">
            <a:avLst/>
          </a:prstGeom>
          <a:noFill/>
        </p:spPr>
        <p:txBody>
          <a:bodyPr wrap="square" rtlCol="0">
            <a:spAutoFit/>
          </a:bodyPr>
          <a:lstStyle/>
          <a:p>
            <a:r>
              <a:rPr lang="en-US" u="sng" dirty="0" smtClean="0">
                <a:solidFill>
                  <a:srgbClr val="FF6600"/>
                </a:solidFill>
              </a:rPr>
              <a:t>64</a:t>
            </a:r>
            <a:endParaRPr lang="en-US" u="sng" dirty="0">
              <a:solidFill>
                <a:srgbClr val="FF6600"/>
              </a:solidFill>
            </a:endParaRPr>
          </a:p>
        </p:txBody>
      </p:sp>
      <p:sp>
        <p:nvSpPr>
          <p:cNvPr id="53" name="TextBox 52"/>
          <p:cNvSpPr txBox="1"/>
          <p:nvPr/>
        </p:nvSpPr>
        <p:spPr>
          <a:xfrm>
            <a:off x="4678385" y="5715000"/>
            <a:ext cx="533400" cy="369332"/>
          </a:xfrm>
          <a:prstGeom prst="rect">
            <a:avLst/>
          </a:prstGeom>
          <a:noFill/>
        </p:spPr>
        <p:txBody>
          <a:bodyPr wrap="square" rtlCol="0">
            <a:spAutoFit/>
          </a:bodyPr>
          <a:lstStyle/>
          <a:p>
            <a:r>
              <a:rPr lang="en-US" dirty="0" smtClean="0">
                <a:solidFill>
                  <a:srgbClr val="0000FF"/>
                </a:solidFill>
              </a:rPr>
              <a:t>-64</a:t>
            </a:r>
            <a:endParaRPr lang="en-US" dirty="0">
              <a:solidFill>
                <a:srgbClr val="0000FF"/>
              </a:solidFill>
            </a:endParaRPr>
          </a:p>
        </p:txBody>
      </p:sp>
      <p:sp>
        <p:nvSpPr>
          <p:cNvPr id="54" name="TextBox 53"/>
          <p:cNvSpPr txBox="1"/>
          <p:nvPr/>
        </p:nvSpPr>
        <p:spPr>
          <a:xfrm>
            <a:off x="4410397" y="2295202"/>
            <a:ext cx="533400" cy="369332"/>
          </a:xfrm>
          <a:prstGeom prst="rect">
            <a:avLst/>
          </a:prstGeom>
          <a:noFill/>
        </p:spPr>
        <p:txBody>
          <a:bodyPr wrap="square" rtlCol="0">
            <a:spAutoFit/>
          </a:bodyPr>
          <a:lstStyle/>
          <a:p>
            <a:r>
              <a:rPr lang="en-US" dirty="0" smtClean="0">
                <a:solidFill>
                  <a:srgbClr val="0000FF"/>
                </a:solidFill>
              </a:rPr>
              <a:t>+64</a:t>
            </a:r>
            <a:endParaRPr lang="en-US" dirty="0">
              <a:solidFill>
                <a:srgbClr val="0000FF"/>
              </a:solidFill>
            </a:endParaRPr>
          </a:p>
        </p:txBody>
      </p:sp>
    </p:spTree>
    <p:extLst>
      <p:ext uri="{BB962C8B-B14F-4D97-AF65-F5344CB8AC3E}">
        <p14:creationId xmlns:p14="http://schemas.microsoft.com/office/powerpoint/2010/main" val="315511869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Why</a:t>
            </a:r>
            <a:r>
              <a:rPr lang="en-US" dirty="0" smtClean="0"/>
              <a:t> </a:t>
            </a:r>
            <a:r>
              <a:rPr lang="en-US" dirty="0"/>
              <a:t>are carbon pools different sizes?</a:t>
            </a:r>
            <a:br>
              <a:rPr lang="en-US" dirty="0"/>
            </a:br>
            <a:endParaRPr lang="en-US" dirty="0"/>
          </a:p>
        </p:txBody>
      </p:sp>
      <p:pic>
        <p:nvPicPr>
          <p:cNvPr id="4" name="Picture 3"/>
          <p:cNvPicPr>
            <a:picLocks noChangeAspect="1"/>
          </p:cNvPicPr>
          <p:nvPr/>
        </p:nvPicPr>
        <p:blipFill>
          <a:blip r:embed="rId2"/>
          <a:stretch>
            <a:fillRect/>
          </a:stretch>
        </p:blipFill>
        <p:spPr>
          <a:xfrm>
            <a:off x="0" y="3810000"/>
            <a:ext cx="5165204" cy="2728575"/>
          </a:xfrm>
          <a:prstGeom prst="rect">
            <a:avLst/>
          </a:prstGeom>
        </p:spPr>
      </p:pic>
      <p:sp>
        <p:nvSpPr>
          <p:cNvPr id="5" name="TextBox 4"/>
          <p:cNvSpPr txBox="1"/>
          <p:nvPr/>
        </p:nvSpPr>
        <p:spPr>
          <a:xfrm>
            <a:off x="5001491" y="990600"/>
            <a:ext cx="4114800" cy="5016757"/>
          </a:xfrm>
          <a:prstGeom prst="rect">
            <a:avLst/>
          </a:prstGeom>
          <a:noFill/>
        </p:spPr>
        <p:txBody>
          <a:bodyPr wrap="square" rtlCol="0">
            <a:spAutoFit/>
          </a:bodyPr>
          <a:lstStyle/>
          <a:p>
            <a:r>
              <a:rPr lang="en-US" sz="3200" dirty="0" smtClean="0"/>
              <a:t>Sunny Meadows and the Carbon Dice Game showed the same pattern of carbon pool sizes in the ecosystem:</a:t>
            </a:r>
          </a:p>
          <a:p>
            <a:endParaRPr lang="en-US" sz="3200" dirty="0"/>
          </a:p>
          <a:p>
            <a:r>
              <a:rPr lang="en-US" sz="3200" dirty="0" smtClean="0"/>
              <a:t>Producers larger than</a:t>
            </a:r>
          </a:p>
          <a:p>
            <a:r>
              <a:rPr lang="en-US" sz="3200" dirty="0" smtClean="0"/>
              <a:t>Herbivores larger than Carnivores.</a:t>
            </a:r>
          </a:p>
          <a:p>
            <a:endParaRPr lang="en-US" sz="3200" dirty="0" smtClean="0"/>
          </a:p>
        </p:txBody>
      </p:sp>
      <p:pic>
        <p:nvPicPr>
          <p:cNvPr id="7" name="Picture 6"/>
          <p:cNvPicPr>
            <a:picLocks noChangeAspect="1"/>
          </p:cNvPicPr>
          <p:nvPr/>
        </p:nvPicPr>
        <p:blipFill>
          <a:blip r:embed="rId3"/>
          <a:stretch>
            <a:fillRect/>
          </a:stretch>
        </p:blipFill>
        <p:spPr>
          <a:xfrm>
            <a:off x="533400" y="914400"/>
            <a:ext cx="3568700" cy="2828525"/>
          </a:xfrm>
          <a:prstGeom prst="rect">
            <a:avLst/>
          </a:prstGeom>
        </p:spPr>
      </p:pic>
      <p:sp>
        <p:nvSpPr>
          <p:cNvPr id="8" name="Rectangle 7"/>
          <p:cNvSpPr/>
          <p:nvPr/>
        </p:nvSpPr>
        <p:spPr>
          <a:xfrm>
            <a:off x="5791200" y="5638800"/>
            <a:ext cx="1659278" cy="769441"/>
          </a:xfrm>
          <a:prstGeom prst="rect">
            <a:avLst/>
          </a:prstGeom>
        </p:spPr>
        <p:txBody>
          <a:bodyPr wrap="none">
            <a:spAutoFit/>
          </a:bodyPr>
          <a:lstStyle/>
          <a:p>
            <a:r>
              <a:rPr lang="en-US" sz="4400" b="1" i="1" dirty="0" smtClean="0"/>
              <a:t>Why?</a:t>
            </a:r>
            <a:endParaRPr lang="en-US" sz="4400" i="1" dirty="0"/>
          </a:p>
        </p:txBody>
      </p:sp>
    </p:spTree>
    <p:extLst>
      <p:ext uri="{BB962C8B-B14F-4D97-AF65-F5344CB8AC3E}">
        <p14:creationId xmlns:p14="http://schemas.microsoft.com/office/powerpoint/2010/main" val="498639418"/>
      </p:ext>
    </p:extLst>
  </p:cSld>
  <p:clrMapOvr>
    <a:masterClrMapping/>
  </p:clrMapOvr>
  <p:transition xmlns:p14="http://schemas.microsoft.com/office/powerpoint/2010/main">
    <p:checke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 name="Picture 61" descr="Slide0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3495676" y="1209675"/>
            <a:ext cx="6857999" cy="4438650"/>
          </a:xfrm>
          <a:prstGeom prst="rect">
            <a:avLst/>
          </a:prstGeom>
        </p:spPr>
      </p:pic>
      <p:sp>
        <p:nvSpPr>
          <p:cNvPr id="5" name="TextBox 4"/>
          <p:cNvSpPr txBox="1"/>
          <p:nvPr/>
        </p:nvSpPr>
        <p:spPr>
          <a:xfrm>
            <a:off x="457200" y="304800"/>
            <a:ext cx="4191000" cy="2862322"/>
          </a:xfrm>
          <a:prstGeom prst="rect">
            <a:avLst/>
          </a:prstGeom>
          <a:noFill/>
        </p:spPr>
        <p:txBody>
          <a:bodyPr wrap="square" rtlCol="0">
            <a:spAutoFit/>
          </a:bodyPr>
          <a:lstStyle/>
          <a:p>
            <a:r>
              <a:rPr lang="en-US" sz="3600" dirty="0" smtClean="0"/>
              <a:t>Do the math!!</a:t>
            </a:r>
          </a:p>
          <a:p>
            <a:endParaRPr lang="en-US" sz="3600" dirty="0"/>
          </a:p>
          <a:p>
            <a:r>
              <a:rPr lang="en-US" sz="3600" dirty="0" smtClean="0"/>
              <a:t>What is the total amount of carbon atoms in </a:t>
            </a:r>
            <a:r>
              <a:rPr lang="en-US" sz="3600" smtClean="0"/>
              <a:t>each pool?</a:t>
            </a:r>
            <a:endParaRPr lang="en-US" sz="3600" dirty="0" smtClean="0"/>
          </a:p>
        </p:txBody>
      </p:sp>
      <p:pic>
        <p:nvPicPr>
          <p:cNvPr id="7" name="Picture 6"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7239000" y="5181600"/>
            <a:ext cx="842982" cy="859849"/>
          </a:xfrm>
          <a:prstGeom prst="rect">
            <a:avLst/>
          </a:prstGeom>
          <a:ln>
            <a:solidFill>
              <a:srgbClr val="000000"/>
            </a:solidFill>
          </a:ln>
        </p:spPr>
      </p:pic>
      <p:sp>
        <p:nvSpPr>
          <p:cNvPr id="8" name="TextBox 7"/>
          <p:cNvSpPr txBox="1"/>
          <p:nvPr/>
        </p:nvSpPr>
        <p:spPr>
          <a:xfrm>
            <a:off x="8534400" y="5105400"/>
            <a:ext cx="533400" cy="369332"/>
          </a:xfrm>
          <a:prstGeom prst="rect">
            <a:avLst/>
          </a:prstGeom>
          <a:noFill/>
        </p:spPr>
        <p:txBody>
          <a:bodyPr wrap="square" rtlCol="0">
            <a:spAutoFit/>
          </a:bodyPr>
          <a:lstStyle/>
          <a:p>
            <a:r>
              <a:rPr lang="en-US" dirty="0" smtClean="0">
                <a:solidFill>
                  <a:srgbClr val="0000FF"/>
                </a:solidFill>
              </a:rPr>
              <a:t>500</a:t>
            </a:r>
            <a:endParaRPr lang="en-US" dirty="0">
              <a:solidFill>
                <a:srgbClr val="0000FF"/>
              </a:solidFill>
            </a:endParaRPr>
          </a:p>
        </p:txBody>
      </p:sp>
      <p:pic>
        <p:nvPicPr>
          <p:cNvPr id="11" name="Picture 10"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5334000" y="1752600"/>
            <a:ext cx="842982" cy="859849"/>
          </a:xfrm>
          <a:prstGeom prst="rect">
            <a:avLst/>
          </a:prstGeom>
          <a:ln>
            <a:solidFill>
              <a:srgbClr val="000000"/>
            </a:solidFill>
          </a:ln>
        </p:spPr>
      </p:pic>
      <p:pic>
        <p:nvPicPr>
          <p:cNvPr id="12" name="Picture 11"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5257800" y="1828800"/>
            <a:ext cx="842982" cy="859849"/>
          </a:xfrm>
          <a:prstGeom prst="rect">
            <a:avLst/>
          </a:prstGeom>
          <a:ln>
            <a:solidFill>
              <a:srgbClr val="000000"/>
            </a:solidFill>
          </a:ln>
        </p:spPr>
      </p:pic>
      <p:sp>
        <p:nvSpPr>
          <p:cNvPr id="14" name="TextBox 13"/>
          <p:cNvSpPr txBox="1"/>
          <p:nvPr/>
        </p:nvSpPr>
        <p:spPr>
          <a:xfrm>
            <a:off x="5791200" y="3669268"/>
            <a:ext cx="533400" cy="369332"/>
          </a:xfrm>
          <a:prstGeom prst="rect">
            <a:avLst/>
          </a:prstGeom>
          <a:noFill/>
        </p:spPr>
        <p:txBody>
          <a:bodyPr wrap="square" rtlCol="0">
            <a:spAutoFit/>
          </a:bodyPr>
          <a:lstStyle/>
          <a:p>
            <a:r>
              <a:rPr lang="en-US" u="sng" dirty="0">
                <a:solidFill>
                  <a:srgbClr val="FF6600"/>
                </a:solidFill>
              </a:rPr>
              <a:t>2</a:t>
            </a:r>
            <a:r>
              <a:rPr lang="en-US" u="sng" dirty="0" smtClean="0">
                <a:solidFill>
                  <a:srgbClr val="FF6600"/>
                </a:solidFill>
              </a:rPr>
              <a:t>00</a:t>
            </a:r>
            <a:endParaRPr lang="en-US" u="sng" dirty="0">
              <a:solidFill>
                <a:srgbClr val="FF6600"/>
              </a:solidFill>
            </a:endParaRPr>
          </a:p>
        </p:txBody>
      </p:sp>
      <p:sp>
        <p:nvSpPr>
          <p:cNvPr id="15" name="TextBox 14"/>
          <p:cNvSpPr txBox="1"/>
          <p:nvPr/>
        </p:nvSpPr>
        <p:spPr>
          <a:xfrm>
            <a:off x="4419600" y="1676400"/>
            <a:ext cx="533400" cy="369332"/>
          </a:xfrm>
          <a:prstGeom prst="rect">
            <a:avLst/>
          </a:prstGeom>
          <a:noFill/>
        </p:spPr>
        <p:txBody>
          <a:bodyPr wrap="square" rtlCol="0">
            <a:spAutoFit/>
          </a:bodyPr>
          <a:lstStyle/>
          <a:p>
            <a:r>
              <a:rPr lang="en-US" dirty="0">
                <a:solidFill>
                  <a:srgbClr val="0000FF"/>
                </a:solidFill>
              </a:rPr>
              <a:t>2</a:t>
            </a:r>
            <a:r>
              <a:rPr lang="en-US" dirty="0" smtClean="0">
                <a:solidFill>
                  <a:srgbClr val="0000FF"/>
                </a:solidFill>
              </a:rPr>
              <a:t>00</a:t>
            </a:r>
            <a:endParaRPr lang="en-US" dirty="0">
              <a:solidFill>
                <a:srgbClr val="0000FF"/>
              </a:solidFill>
            </a:endParaRPr>
          </a:p>
        </p:txBody>
      </p:sp>
      <p:sp>
        <p:nvSpPr>
          <p:cNvPr id="16" name="TextBox 15"/>
          <p:cNvSpPr txBox="1"/>
          <p:nvPr/>
        </p:nvSpPr>
        <p:spPr>
          <a:xfrm>
            <a:off x="8534400" y="5334000"/>
            <a:ext cx="609600" cy="369332"/>
          </a:xfrm>
          <a:prstGeom prst="rect">
            <a:avLst/>
          </a:prstGeom>
          <a:noFill/>
        </p:spPr>
        <p:txBody>
          <a:bodyPr wrap="square" rtlCol="0">
            <a:spAutoFit/>
          </a:bodyPr>
          <a:lstStyle/>
          <a:p>
            <a:r>
              <a:rPr lang="en-US" dirty="0" smtClean="0">
                <a:solidFill>
                  <a:srgbClr val="0000FF"/>
                </a:solidFill>
              </a:rPr>
              <a:t>-200</a:t>
            </a:r>
            <a:endParaRPr lang="en-US" dirty="0">
              <a:solidFill>
                <a:srgbClr val="0000FF"/>
              </a:solidFill>
            </a:endParaRPr>
          </a:p>
        </p:txBody>
      </p:sp>
      <p:sp>
        <p:nvSpPr>
          <p:cNvPr id="18" name="TextBox 17"/>
          <p:cNvSpPr txBox="1"/>
          <p:nvPr/>
        </p:nvSpPr>
        <p:spPr>
          <a:xfrm>
            <a:off x="7924800" y="4419600"/>
            <a:ext cx="533400" cy="369332"/>
          </a:xfrm>
          <a:prstGeom prst="rect">
            <a:avLst/>
          </a:prstGeom>
          <a:noFill/>
        </p:spPr>
        <p:txBody>
          <a:bodyPr wrap="square" rtlCol="0">
            <a:spAutoFit/>
          </a:bodyPr>
          <a:lstStyle/>
          <a:p>
            <a:r>
              <a:rPr lang="en-US" u="sng" dirty="0" smtClean="0">
                <a:solidFill>
                  <a:srgbClr val="FF6600"/>
                </a:solidFill>
              </a:rPr>
              <a:t>100</a:t>
            </a:r>
            <a:endParaRPr lang="en-US" u="sng" dirty="0">
              <a:solidFill>
                <a:srgbClr val="FF6600"/>
              </a:solidFill>
            </a:endParaRPr>
          </a:p>
        </p:txBody>
      </p:sp>
      <p:sp>
        <p:nvSpPr>
          <p:cNvPr id="19" name="TextBox 18"/>
          <p:cNvSpPr txBox="1"/>
          <p:nvPr/>
        </p:nvSpPr>
        <p:spPr>
          <a:xfrm>
            <a:off x="8610600" y="3048000"/>
            <a:ext cx="533400" cy="369332"/>
          </a:xfrm>
          <a:prstGeom prst="rect">
            <a:avLst/>
          </a:prstGeom>
          <a:noFill/>
        </p:spPr>
        <p:txBody>
          <a:bodyPr wrap="square" rtlCol="0">
            <a:spAutoFit/>
          </a:bodyPr>
          <a:lstStyle/>
          <a:p>
            <a:r>
              <a:rPr lang="en-US" dirty="0" smtClean="0">
                <a:solidFill>
                  <a:srgbClr val="0000FF"/>
                </a:solidFill>
              </a:rPr>
              <a:t>100</a:t>
            </a:r>
            <a:endParaRPr lang="en-US" dirty="0">
              <a:solidFill>
                <a:srgbClr val="0000FF"/>
              </a:solidFill>
            </a:endParaRPr>
          </a:p>
        </p:txBody>
      </p:sp>
      <p:sp>
        <p:nvSpPr>
          <p:cNvPr id="20" name="TextBox 19"/>
          <p:cNvSpPr txBox="1"/>
          <p:nvPr/>
        </p:nvSpPr>
        <p:spPr>
          <a:xfrm>
            <a:off x="8534400" y="5562600"/>
            <a:ext cx="602382" cy="369332"/>
          </a:xfrm>
          <a:prstGeom prst="rect">
            <a:avLst/>
          </a:prstGeom>
          <a:noFill/>
        </p:spPr>
        <p:txBody>
          <a:bodyPr wrap="square" rtlCol="0">
            <a:spAutoFit/>
          </a:bodyPr>
          <a:lstStyle/>
          <a:p>
            <a:r>
              <a:rPr lang="en-US" dirty="0" smtClean="0">
                <a:solidFill>
                  <a:srgbClr val="0000FF"/>
                </a:solidFill>
              </a:rPr>
              <a:t>-100</a:t>
            </a:r>
            <a:endParaRPr lang="en-US" dirty="0">
              <a:solidFill>
                <a:srgbClr val="0000FF"/>
              </a:solidFill>
            </a:endParaRPr>
          </a:p>
        </p:txBody>
      </p:sp>
      <p:pic>
        <p:nvPicPr>
          <p:cNvPr id="21" name="Picture 20" descr="C cards.tiff"/>
          <p:cNvPicPr>
            <a:picLocks noChangeAspect="1"/>
          </p:cNvPicPr>
          <p:nvPr/>
        </p:nvPicPr>
        <p:blipFill rotWithShape="1">
          <a:blip r:embed="rId3">
            <a:extLst>
              <a:ext uri="{28A0092B-C50C-407E-A947-70E740481C1C}">
                <a14:useLocalDpi xmlns:a14="http://schemas.microsoft.com/office/drawing/2010/main" val="0"/>
              </a:ext>
            </a:extLst>
          </a:blip>
          <a:srcRect l="4341" t="6944" r="50812" b="74663"/>
          <a:stretch/>
        </p:blipFill>
        <p:spPr>
          <a:xfrm>
            <a:off x="7889564" y="3051175"/>
            <a:ext cx="425761" cy="180975"/>
          </a:xfrm>
          <a:prstGeom prst="rect">
            <a:avLst/>
          </a:prstGeom>
          <a:ln>
            <a:solidFill>
              <a:schemeClr val="tx1"/>
            </a:solidFill>
          </a:ln>
        </p:spPr>
      </p:pic>
      <p:pic>
        <p:nvPicPr>
          <p:cNvPr id="22" name="Picture 21" descr="C cards.tiff"/>
          <p:cNvPicPr>
            <a:picLocks noChangeAspect="1"/>
          </p:cNvPicPr>
          <p:nvPr/>
        </p:nvPicPr>
        <p:blipFill rotWithShape="1">
          <a:blip r:embed="rId3">
            <a:extLst>
              <a:ext uri="{28A0092B-C50C-407E-A947-70E740481C1C}">
                <a14:useLocalDpi xmlns:a14="http://schemas.microsoft.com/office/drawing/2010/main" val="0"/>
              </a:ext>
            </a:extLst>
          </a:blip>
          <a:srcRect l="4341" t="6944" r="50812" b="5698"/>
          <a:stretch/>
        </p:blipFill>
        <p:spPr>
          <a:xfrm>
            <a:off x="5791200" y="1676400"/>
            <a:ext cx="425761" cy="859536"/>
          </a:xfrm>
          <a:prstGeom prst="rect">
            <a:avLst/>
          </a:prstGeom>
          <a:ln>
            <a:solidFill>
              <a:schemeClr val="tx1"/>
            </a:solidFill>
          </a:ln>
        </p:spPr>
      </p:pic>
      <p:sp>
        <p:nvSpPr>
          <p:cNvPr id="23" name="TextBox 22"/>
          <p:cNvSpPr txBox="1"/>
          <p:nvPr/>
        </p:nvSpPr>
        <p:spPr>
          <a:xfrm>
            <a:off x="6802782" y="3334396"/>
            <a:ext cx="533400" cy="369332"/>
          </a:xfrm>
          <a:prstGeom prst="rect">
            <a:avLst/>
          </a:prstGeom>
          <a:noFill/>
        </p:spPr>
        <p:txBody>
          <a:bodyPr wrap="square" rtlCol="0">
            <a:spAutoFit/>
          </a:bodyPr>
          <a:lstStyle/>
          <a:p>
            <a:r>
              <a:rPr lang="en-US" u="sng" dirty="0">
                <a:solidFill>
                  <a:srgbClr val="FF6600"/>
                </a:solidFill>
              </a:rPr>
              <a:t>5</a:t>
            </a:r>
            <a:r>
              <a:rPr lang="en-US" u="sng" dirty="0" smtClean="0">
                <a:solidFill>
                  <a:srgbClr val="FF6600"/>
                </a:solidFill>
              </a:rPr>
              <a:t>0</a:t>
            </a:r>
            <a:endParaRPr lang="en-US" u="sng" dirty="0">
              <a:solidFill>
                <a:srgbClr val="FF6600"/>
              </a:solidFill>
            </a:endParaRPr>
          </a:p>
        </p:txBody>
      </p:sp>
      <p:sp>
        <p:nvSpPr>
          <p:cNvPr id="24" name="TextBox 23"/>
          <p:cNvSpPr txBox="1"/>
          <p:nvPr/>
        </p:nvSpPr>
        <p:spPr>
          <a:xfrm>
            <a:off x="8665818" y="3288268"/>
            <a:ext cx="533400" cy="369332"/>
          </a:xfrm>
          <a:prstGeom prst="rect">
            <a:avLst/>
          </a:prstGeom>
          <a:noFill/>
        </p:spPr>
        <p:txBody>
          <a:bodyPr wrap="square" rtlCol="0">
            <a:spAutoFit/>
          </a:bodyPr>
          <a:lstStyle/>
          <a:p>
            <a:r>
              <a:rPr lang="en-US" dirty="0" smtClean="0">
                <a:solidFill>
                  <a:srgbClr val="0000FF"/>
                </a:solidFill>
              </a:rPr>
              <a:t>-50</a:t>
            </a:r>
            <a:endParaRPr lang="en-US" dirty="0">
              <a:solidFill>
                <a:srgbClr val="0000FF"/>
              </a:solidFill>
            </a:endParaRPr>
          </a:p>
        </p:txBody>
      </p:sp>
      <p:sp>
        <p:nvSpPr>
          <p:cNvPr id="25" name="TextBox 24"/>
          <p:cNvSpPr txBox="1"/>
          <p:nvPr/>
        </p:nvSpPr>
        <p:spPr>
          <a:xfrm>
            <a:off x="4419600" y="1884012"/>
            <a:ext cx="533400" cy="369332"/>
          </a:xfrm>
          <a:prstGeom prst="rect">
            <a:avLst/>
          </a:prstGeom>
          <a:noFill/>
        </p:spPr>
        <p:txBody>
          <a:bodyPr wrap="square" rtlCol="0">
            <a:spAutoFit/>
          </a:bodyPr>
          <a:lstStyle/>
          <a:p>
            <a:r>
              <a:rPr lang="en-US" dirty="0">
                <a:solidFill>
                  <a:srgbClr val="0000FF"/>
                </a:solidFill>
              </a:rPr>
              <a:t>+</a:t>
            </a:r>
            <a:r>
              <a:rPr lang="en-US" dirty="0" smtClean="0">
                <a:solidFill>
                  <a:srgbClr val="0000FF"/>
                </a:solidFill>
              </a:rPr>
              <a:t>50</a:t>
            </a:r>
            <a:endParaRPr lang="en-US" dirty="0">
              <a:solidFill>
                <a:srgbClr val="0000FF"/>
              </a:solidFill>
            </a:endParaRPr>
          </a:p>
        </p:txBody>
      </p:sp>
      <p:sp>
        <p:nvSpPr>
          <p:cNvPr id="27" name="TextBox 26"/>
          <p:cNvSpPr txBox="1"/>
          <p:nvPr/>
        </p:nvSpPr>
        <p:spPr>
          <a:xfrm>
            <a:off x="6629400" y="5791200"/>
            <a:ext cx="533400" cy="369332"/>
          </a:xfrm>
          <a:prstGeom prst="rect">
            <a:avLst/>
          </a:prstGeom>
          <a:noFill/>
        </p:spPr>
        <p:txBody>
          <a:bodyPr wrap="square" rtlCol="0">
            <a:spAutoFit/>
          </a:bodyPr>
          <a:lstStyle/>
          <a:p>
            <a:r>
              <a:rPr lang="en-US" u="sng" dirty="0" smtClean="0">
                <a:solidFill>
                  <a:srgbClr val="FF6600"/>
                </a:solidFill>
              </a:rPr>
              <a:t>100</a:t>
            </a:r>
            <a:endParaRPr lang="en-US" u="sng" dirty="0">
              <a:solidFill>
                <a:srgbClr val="FF6600"/>
              </a:solidFill>
            </a:endParaRPr>
          </a:p>
        </p:txBody>
      </p:sp>
      <p:sp>
        <p:nvSpPr>
          <p:cNvPr id="29" name="TextBox 28"/>
          <p:cNvSpPr txBox="1"/>
          <p:nvPr/>
        </p:nvSpPr>
        <p:spPr>
          <a:xfrm>
            <a:off x="8534400" y="5781880"/>
            <a:ext cx="609600" cy="369332"/>
          </a:xfrm>
          <a:prstGeom prst="rect">
            <a:avLst/>
          </a:prstGeom>
          <a:noFill/>
        </p:spPr>
        <p:txBody>
          <a:bodyPr wrap="square" rtlCol="0">
            <a:spAutoFit/>
          </a:bodyPr>
          <a:lstStyle/>
          <a:p>
            <a:r>
              <a:rPr lang="en-US" u="sng" dirty="0" smtClean="0">
                <a:solidFill>
                  <a:srgbClr val="0000FF"/>
                </a:solidFill>
              </a:rPr>
              <a:t>-100</a:t>
            </a:r>
            <a:endParaRPr lang="en-US" u="sng" dirty="0">
              <a:solidFill>
                <a:srgbClr val="0000FF"/>
              </a:solidFill>
            </a:endParaRPr>
          </a:p>
        </p:txBody>
      </p:sp>
      <p:sp>
        <p:nvSpPr>
          <p:cNvPr id="30" name="TextBox 29"/>
          <p:cNvSpPr txBox="1"/>
          <p:nvPr/>
        </p:nvSpPr>
        <p:spPr>
          <a:xfrm>
            <a:off x="4648200" y="5105400"/>
            <a:ext cx="533400" cy="369332"/>
          </a:xfrm>
          <a:prstGeom prst="rect">
            <a:avLst/>
          </a:prstGeom>
          <a:noFill/>
        </p:spPr>
        <p:txBody>
          <a:bodyPr wrap="square" rtlCol="0">
            <a:spAutoFit/>
          </a:bodyPr>
          <a:lstStyle/>
          <a:p>
            <a:r>
              <a:rPr lang="en-US" dirty="0" smtClean="0">
                <a:solidFill>
                  <a:srgbClr val="0000FF"/>
                </a:solidFill>
              </a:rPr>
              <a:t>100</a:t>
            </a:r>
            <a:endParaRPr lang="en-US" dirty="0">
              <a:solidFill>
                <a:srgbClr val="0000FF"/>
              </a:solidFill>
            </a:endParaRPr>
          </a:p>
        </p:txBody>
      </p:sp>
      <p:sp>
        <p:nvSpPr>
          <p:cNvPr id="32" name="TextBox 31"/>
          <p:cNvSpPr txBox="1"/>
          <p:nvPr/>
        </p:nvSpPr>
        <p:spPr>
          <a:xfrm>
            <a:off x="8675021" y="3489262"/>
            <a:ext cx="533400" cy="369332"/>
          </a:xfrm>
          <a:prstGeom prst="rect">
            <a:avLst/>
          </a:prstGeom>
          <a:noFill/>
        </p:spPr>
        <p:txBody>
          <a:bodyPr wrap="square" rtlCol="0">
            <a:spAutoFit/>
          </a:bodyPr>
          <a:lstStyle/>
          <a:p>
            <a:r>
              <a:rPr lang="en-US" dirty="0" smtClean="0">
                <a:solidFill>
                  <a:srgbClr val="0000FF"/>
                </a:solidFill>
              </a:rPr>
              <a:t>-25</a:t>
            </a:r>
            <a:endParaRPr lang="en-US" dirty="0">
              <a:solidFill>
                <a:srgbClr val="0000FF"/>
              </a:solidFill>
            </a:endParaRPr>
          </a:p>
        </p:txBody>
      </p:sp>
      <p:sp>
        <p:nvSpPr>
          <p:cNvPr id="33" name="TextBox 32"/>
          <p:cNvSpPr txBox="1"/>
          <p:nvPr/>
        </p:nvSpPr>
        <p:spPr>
          <a:xfrm>
            <a:off x="4650776" y="5308860"/>
            <a:ext cx="533400" cy="369332"/>
          </a:xfrm>
          <a:prstGeom prst="rect">
            <a:avLst/>
          </a:prstGeom>
          <a:noFill/>
        </p:spPr>
        <p:txBody>
          <a:bodyPr wrap="square" rtlCol="0">
            <a:spAutoFit/>
          </a:bodyPr>
          <a:lstStyle/>
          <a:p>
            <a:r>
              <a:rPr lang="en-US" dirty="0" smtClean="0">
                <a:solidFill>
                  <a:srgbClr val="0000FF"/>
                </a:solidFill>
              </a:rPr>
              <a:t>+25</a:t>
            </a:r>
            <a:endParaRPr lang="en-US" dirty="0">
              <a:solidFill>
                <a:srgbClr val="0000FF"/>
              </a:solidFill>
            </a:endParaRPr>
          </a:p>
        </p:txBody>
      </p:sp>
      <p:sp>
        <p:nvSpPr>
          <p:cNvPr id="34" name="TextBox 33"/>
          <p:cNvSpPr txBox="1"/>
          <p:nvPr/>
        </p:nvSpPr>
        <p:spPr>
          <a:xfrm>
            <a:off x="6324600" y="4431268"/>
            <a:ext cx="533400" cy="369332"/>
          </a:xfrm>
          <a:prstGeom prst="rect">
            <a:avLst/>
          </a:prstGeom>
          <a:noFill/>
        </p:spPr>
        <p:txBody>
          <a:bodyPr wrap="square" rtlCol="0">
            <a:spAutoFit/>
          </a:bodyPr>
          <a:lstStyle/>
          <a:p>
            <a:r>
              <a:rPr lang="en-US" u="sng" dirty="0" smtClean="0">
                <a:solidFill>
                  <a:srgbClr val="FF6600"/>
                </a:solidFill>
              </a:rPr>
              <a:t>25</a:t>
            </a:r>
            <a:endParaRPr lang="en-US" u="sng" dirty="0">
              <a:solidFill>
                <a:srgbClr val="FF6600"/>
              </a:solidFill>
            </a:endParaRPr>
          </a:p>
        </p:txBody>
      </p:sp>
      <p:pic>
        <p:nvPicPr>
          <p:cNvPr id="35" name="Picture 34" descr="C cards.tiff"/>
          <p:cNvPicPr>
            <a:picLocks noChangeAspect="1"/>
          </p:cNvPicPr>
          <p:nvPr/>
        </p:nvPicPr>
        <p:blipFill rotWithShape="1">
          <a:blip r:embed="rId3">
            <a:extLst>
              <a:ext uri="{28A0092B-C50C-407E-A947-70E740481C1C}">
                <a14:useLocalDpi xmlns:a14="http://schemas.microsoft.com/office/drawing/2010/main" val="0"/>
              </a:ext>
            </a:extLst>
          </a:blip>
          <a:srcRect l="4341" t="24369" r="85855" b="48848"/>
          <a:stretch/>
        </p:blipFill>
        <p:spPr>
          <a:xfrm>
            <a:off x="7620001" y="1143000"/>
            <a:ext cx="93072" cy="263525"/>
          </a:xfrm>
          <a:prstGeom prst="rect">
            <a:avLst/>
          </a:prstGeom>
          <a:ln>
            <a:solidFill>
              <a:srgbClr val="000000"/>
            </a:solidFill>
          </a:ln>
        </p:spPr>
      </p:pic>
      <p:sp>
        <p:nvSpPr>
          <p:cNvPr id="36" name="TextBox 35"/>
          <p:cNvSpPr txBox="1"/>
          <p:nvPr/>
        </p:nvSpPr>
        <p:spPr>
          <a:xfrm>
            <a:off x="8686800" y="3669268"/>
            <a:ext cx="533400" cy="369332"/>
          </a:xfrm>
          <a:prstGeom prst="rect">
            <a:avLst/>
          </a:prstGeom>
          <a:noFill/>
        </p:spPr>
        <p:txBody>
          <a:bodyPr wrap="square" rtlCol="0">
            <a:spAutoFit/>
          </a:bodyPr>
          <a:lstStyle/>
          <a:p>
            <a:r>
              <a:rPr lang="en-US" u="sng" dirty="0" smtClean="0">
                <a:solidFill>
                  <a:srgbClr val="0000FF"/>
                </a:solidFill>
              </a:rPr>
              <a:t>-15</a:t>
            </a:r>
            <a:endParaRPr lang="en-US" u="sng" dirty="0">
              <a:solidFill>
                <a:srgbClr val="0000FF"/>
              </a:solidFill>
            </a:endParaRPr>
          </a:p>
        </p:txBody>
      </p:sp>
      <p:sp>
        <p:nvSpPr>
          <p:cNvPr id="37" name="TextBox 36"/>
          <p:cNvSpPr txBox="1"/>
          <p:nvPr/>
        </p:nvSpPr>
        <p:spPr>
          <a:xfrm>
            <a:off x="7924800" y="2286000"/>
            <a:ext cx="533400" cy="369332"/>
          </a:xfrm>
          <a:prstGeom prst="rect">
            <a:avLst/>
          </a:prstGeom>
          <a:noFill/>
        </p:spPr>
        <p:txBody>
          <a:bodyPr wrap="square" rtlCol="0">
            <a:spAutoFit/>
          </a:bodyPr>
          <a:lstStyle/>
          <a:p>
            <a:r>
              <a:rPr lang="en-US" u="sng" dirty="0" smtClean="0">
                <a:solidFill>
                  <a:srgbClr val="FF6600"/>
                </a:solidFill>
              </a:rPr>
              <a:t>15</a:t>
            </a:r>
            <a:endParaRPr lang="en-US" u="sng" dirty="0">
              <a:solidFill>
                <a:srgbClr val="FF6600"/>
              </a:solidFill>
            </a:endParaRPr>
          </a:p>
        </p:txBody>
      </p:sp>
      <p:sp>
        <p:nvSpPr>
          <p:cNvPr id="38" name="TextBox 37"/>
          <p:cNvSpPr txBox="1"/>
          <p:nvPr/>
        </p:nvSpPr>
        <p:spPr>
          <a:xfrm>
            <a:off x="8610600" y="685800"/>
            <a:ext cx="457200" cy="369332"/>
          </a:xfrm>
          <a:prstGeom prst="rect">
            <a:avLst/>
          </a:prstGeom>
          <a:noFill/>
        </p:spPr>
        <p:txBody>
          <a:bodyPr wrap="square" rtlCol="0">
            <a:spAutoFit/>
          </a:bodyPr>
          <a:lstStyle/>
          <a:p>
            <a:r>
              <a:rPr lang="en-US" dirty="0" smtClean="0">
                <a:solidFill>
                  <a:srgbClr val="0000FF"/>
                </a:solidFill>
              </a:rPr>
              <a:t>15</a:t>
            </a:r>
            <a:endParaRPr lang="en-US" dirty="0">
              <a:solidFill>
                <a:srgbClr val="0000FF"/>
              </a:solidFill>
            </a:endParaRPr>
          </a:p>
        </p:txBody>
      </p:sp>
      <p:pic>
        <p:nvPicPr>
          <p:cNvPr id="39" name="Picture 38" descr="C cards.tiff"/>
          <p:cNvPicPr>
            <a:picLocks noChangeAspect="1"/>
          </p:cNvPicPr>
          <p:nvPr/>
        </p:nvPicPr>
        <p:blipFill rotWithShape="1">
          <a:blip r:embed="rId3">
            <a:extLst>
              <a:ext uri="{28A0092B-C50C-407E-A947-70E740481C1C}">
                <a14:useLocalDpi xmlns:a14="http://schemas.microsoft.com/office/drawing/2010/main" val="0"/>
              </a:ext>
            </a:extLst>
          </a:blip>
          <a:srcRect l="30948" t="24369" r="50812" b="48848"/>
          <a:stretch/>
        </p:blipFill>
        <p:spPr>
          <a:xfrm>
            <a:off x="6248400" y="1828800"/>
            <a:ext cx="173166" cy="263525"/>
          </a:xfrm>
          <a:prstGeom prst="rect">
            <a:avLst/>
          </a:prstGeom>
          <a:ln>
            <a:solidFill>
              <a:schemeClr val="tx1"/>
            </a:solidFill>
          </a:ln>
        </p:spPr>
      </p:pic>
      <p:sp>
        <p:nvSpPr>
          <p:cNvPr id="40" name="TextBox 39"/>
          <p:cNvSpPr txBox="1"/>
          <p:nvPr/>
        </p:nvSpPr>
        <p:spPr>
          <a:xfrm>
            <a:off x="6781800" y="1447800"/>
            <a:ext cx="381000" cy="369332"/>
          </a:xfrm>
          <a:prstGeom prst="rect">
            <a:avLst/>
          </a:prstGeom>
          <a:noFill/>
        </p:spPr>
        <p:txBody>
          <a:bodyPr wrap="square" rtlCol="0">
            <a:spAutoFit/>
          </a:bodyPr>
          <a:lstStyle/>
          <a:p>
            <a:r>
              <a:rPr lang="en-US" u="sng" dirty="0">
                <a:solidFill>
                  <a:srgbClr val="FF6600"/>
                </a:solidFill>
              </a:rPr>
              <a:t>6</a:t>
            </a:r>
          </a:p>
        </p:txBody>
      </p:sp>
      <p:sp>
        <p:nvSpPr>
          <p:cNvPr id="41" name="TextBox 40"/>
          <p:cNvSpPr txBox="1"/>
          <p:nvPr/>
        </p:nvSpPr>
        <p:spPr>
          <a:xfrm>
            <a:off x="8649988" y="898462"/>
            <a:ext cx="457200" cy="369332"/>
          </a:xfrm>
          <a:prstGeom prst="rect">
            <a:avLst/>
          </a:prstGeom>
          <a:noFill/>
        </p:spPr>
        <p:txBody>
          <a:bodyPr wrap="square" rtlCol="0">
            <a:spAutoFit/>
          </a:bodyPr>
          <a:lstStyle/>
          <a:p>
            <a:r>
              <a:rPr lang="en-US" dirty="0" smtClean="0">
                <a:solidFill>
                  <a:srgbClr val="0000FF"/>
                </a:solidFill>
              </a:rPr>
              <a:t>-6</a:t>
            </a:r>
            <a:endParaRPr lang="en-US" dirty="0">
              <a:solidFill>
                <a:srgbClr val="0000FF"/>
              </a:solidFill>
            </a:endParaRPr>
          </a:p>
        </p:txBody>
      </p:sp>
      <p:sp>
        <p:nvSpPr>
          <p:cNvPr id="42" name="TextBox 41"/>
          <p:cNvSpPr txBox="1"/>
          <p:nvPr/>
        </p:nvSpPr>
        <p:spPr>
          <a:xfrm>
            <a:off x="4525985" y="2094208"/>
            <a:ext cx="533400" cy="369332"/>
          </a:xfrm>
          <a:prstGeom prst="rect">
            <a:avLst/>
          </a:prstGeom>
          <a:noFill/>
        </p:spPr>
        <p:txBody>
          <a:bodyPr wrap="square" rtlCol="0">
            <a:spAutoFit/>
          </a:bodyPr>
          <a:lstStyle/>
          <a:p>
            <a:r>
              <a:rPr lang="en-US" dirty="0" smtClean="0">
                <a:solidFill>
                  <a:srgbClr val="0000FF"/>
                </a:solidFill>
              </a:rPr>
              <a:t>+</a:t>
            </a:r>
            <a:r>
              <a:rPr lang="en-US" dirty="0">
                <a:solidFill>
                  <a:srgbClr val="0000FF"/>
                </a:solidFill>
              </a:rPr>
              <a:t>6</a:t>
            </a:r>
          </a:p>
        </p:txBody>
      </p:sp>
      <p:sp>
        <p:nvSpPr>
          <p:cNvPr id="44" name="TextBox 43"/>
          <p:cNvSpPr txBox="1"/>
          <p:nvPr/>
        </p:nvSpPr>
        <p:spPr>
          <a:xfrm>
            <a:off x="7086600" y="2145268"/>
            <a:ext cx="381000" cy="369332"/>
          </a:xfrm>
          <a:prstGeom prst="rect">
            <a:avLst/>
          </a:prstGeom>
          <a:noFill/>
        </p:spPr>
        <p:txBody>
          <a:bodyPr wrap="square" rtlCol="0">
            <a:spAutoFit/>
          </a:bodyPr>
          <a:lstStyle/>
          <a:p>
            <a:r>
              <a:rPr lang="en-US" u="sng" dirty="0">
                <a:solidFill>
                  <a:srgbClr val="FF6600"/>
                </a:solidFill>
              </a:rPr>
              <a:t>6</a:t>
            </a:r>
          </a:p>
        </p:txBody>
      </p:sp>
      <p:sp>
        <p:nvSpPr>
          <p:cNvPr id="45" name="TextBox 44"/>
          <p:cNvSpPr txBox="1"/>
          <p:nvPr/>
        </p:nvSpPr>
        <p:spPr>
          <a:xfrm>
            <a:off x="4752009" y="5498068"/>
            <a:ext cx="533400" cy="369332"/>
          </a:xfrm>
          <a:prstGeom prst="rect">
            <a:avLst/>
          </a:prstGeom>
          <a:noFill/>
        </p:spPr>
        <p:txBody>
          <a:bodyPr wrap="square" rtlCol="0">
            <a:spAutoFit/>
          </a:bodyPr>
          <a:lstStyle/>
          <a:p>
            <a:r>
              <a:rPr lang="en-US" dirty="0" smtClean="0">
                <a:solidFill>
                  <a:srgbClr val="0000FF"/>
                </a:solidFill>
              </a:rPr>
              <a:t>+6</a:t>
            </a:r>
            <a:endParaRPr lang="en-US" dirty="0">
              <a:solidFill>
                <a:srgbClr val="0000FF"/>
              </a:solidFill>
            </a:endParaRPr>
          </a:p>
        </p:txBody>
      </p:sp>
      <p:sp>
        <p:nvSpPr>
          <p:cNvPr id="46" name="TextBox 45"/>
          <p:cNvSpPr txBox="1"/>
          <p:nvPr/>
        </p:nvSpPr>
        <p:spPr>
          <a:xfrm>
            <a:off x="8647412" y="1087670"/>
            <a:ext cx="457200" cy="369332"/>
          </a:xfrm>
          <a:prstGeom prst="rect">
            <a:avLst/>
          </a:prstGeom>
          <a:noFill/>
        </p:spPr>
        <p:txBody>
          <a:bodyPr wrap="square" rtlCol="0">
            <a:spAutoFit/>
          </a:bodyPr>
          <a:lstStyle/>
          <a:p>
            <a:r>
              <a:rPr lang="en-US" u="sng" dirty="0" smtClean="0">
                <a:solidFill>
                  <a:srgbClr val="0000FF"/>
                </a:solidFill>
              </a:rPr>
              <a:t>-6</a:t>
            </a:r>
            <a:endParaRPr lang="en-US" u="sng" dirty="0">
              <a:solidFill>
                <a:srgbClr val="0000FF"/>
              </a:solidFill>
            </a:endParaRPr>
          </a:p>
        </p:txBody>
      </p:sp>
      <p:pic>
        <p:nvPicPr>
          <p:cNvPr id="49" name="Picture 48" descr="C cards.tiff"/>
          <p:cNvPicPr>
            <a:picLocks noChangeAspect="1"/>
          </p:cNvPicPr>
          <p:nvPr/>
        </p:nvPicPr>
        <p:blipFill rotWithShape="1">
          <a:blip r:embed="rId3">
            <a:extLst>
              <a:ext uri="{28A0092B-C50C-407E-A947-70E740481C1C}">
                <a14:useLocalDpi xmlns:a14="http://schemas.microsoft.com/office/drawing/2010/main" val="0"/>
              </a:ext>
            </a:extLst>
          </a:blip>
          <a:srcRect l="4441" t="50328" r="6976" b="5892"/>
          <a:stretch/>
        </p:blipFill>
        <p:spPr>
          <a:xfrm>
            <a:off x="5486400" y="5590080"/>
            <a:ext cx="842982" cy="431800"/>
          </a:xfrm>
          <a:prstGeom prst="rect">
            <a:avLst/>
          </a:prstGeom>
          <a:ln>
            <a:solidFill>
              <a:srgbClr val="000000"/>
            </a:solidFill>
          </a:ln>
        </p:spPr>
      </p:pic>
      <p:pic>
        <p:nvPicPr>
          <p:cNvPr id="51" name="Picture 50" descr="C cards.tiff"/>
          <p:cNvPicPr>
            <a:picLocks noChangeAspect="1"/>
          </p:cNvPicPr>
          <p:nvPr/>
        </p:nvPicPr>
        <p:blipFill rotWithShape="1">
          <a:blip r:embed="rId3">
            <a:extLst>
              <a:ext uri="{28A0092B-C50C-407E-A947-70E740481C1C}">
                <a14:useLocalDpi xmlns:a14="http://schemas.microsoft.com/office/drawing/2010/main" val="0"/>
              </a:ext>
            </a:extLst>
          </a:blip>
          <a:srcRect l="4341" t="24369" r="50812" b="48848"/>
          <a:stretch/>
        </p:blipFill>
        <p:spPr>
          <a:xfrm>
            <a:off x="5334000" y="5734050"/>
            <a:ext cx="425761" cy="263525"/>
          </a:xfrm>
          <a:prstGeom prst="rect">
            <a:avLst/>
          </a:prstGeom>
          <a:ln>
            <a:solidFill>
              <a:schemeClr val="tx1"/>
            </a:solidFill>
          </a:ln>
        </p:spPr>
      </p:pic>
      <p:pic>
        <p:nvPicPr>
          <p:cNvPr id="48" name="Picture 47" descr="C cards.tiff"/>
          <p:cNvPicPr>
            <a:picLocks noChangeAspect="1"/>
          </p:cNvPicPr>
          <p:nvPr/>
        </p:nvPicPr>
        <p:blipFill rotWithShape="1">
          <a:blip r:embed="rId3">
            <a:extLst>
              <a:ext uri="{28A0092B-C50C-407E-A947-70E740481C1C}">
                <a14:useLocalDpi xmlns:a14="http://schemas.microsoft.com/office/drawing/2010/main" val="0"/>
              </a:ext>
            </a:extLst>
          </a:blip>
          <a:srcRect l="13371" t="42117" r="67879" b="48848"/>
          <a:stretch/>
        </p:blipFill>
        <p:spPr>
          <a:xfrm>
            <a:off x="6096000" y="5584825"/>
            <a:ext cx="178010" cy="88900"/>
          </a:xfrm>
          <a:prstGeom prst="rect">
            <a:avLst/>
          </a:prstGeom>
          <a:ln>
            <a:solidFill>
              <a:schemeClr val="tx1"/>
            </a:solidFill>
          </a:ln>
        </p:spPr>
      </p:pic>
      <p:sp>
        <p:nvSpPr>
          <p:cNvPr id="52" name="TextBox 51"/>
          <p:cNvSpPr txBox="1"/>
          <p:nvPr/>
        </p:nvSpPr>
        <p:spPr>
          <a:xfrm>
            <a:off x="5181600" y="4191000"/>
            <a:ext cx="533400" cy="369332"/>
          </a:xfrm>
          <a:prstGeom prst="rect">
            <a:avLst/>
          </a:prstGeom>
          <a:noFill/>
        </p:spPr>
        <p:txBody>
          <a:bodyPr wrap="square" rtlCol="0">
            <a:spAutoFit/>
          </a:bodyPr>
          <a:lstStyle/>
          <a:p>
            <a:r>
              <a:rPr lang="en-US" u="sng" dirty="0" smtClean="0">
                <a:solidFill>
                  <a:srgbClr val="FF6600"/>
                </a:solidFill>
              </a:rPr>
              <a:t>64</a:t>
            </a:r>
            <a:endParaRPr lang="en-US" u="sng" dirty="0">
              <a:solidFill>
                <a:srgbClr val="FF6600"/>
              </a:solidFill>
            </a:endParaRPr>
          </a:p>
        </p:txBody>
      </p:sp>
      <p:sp>
        <p:nvSpPr>
          <p:cNvPr id="53" name="TextBox 52"/>
          <p:cNvSpPr txBox="1"/>
          <p:nvPr/>
        </p:nvSpPr>
        <p:spPr>
          <a:xfrm>
            <a:off x="4678385" y="5715000"/>
            <a:ext cx="533400" cy="369332"/>
          </a:xfrm>
          <a:prstGeom prst="rect">
            <a:avLst/>
          </a:prstGeom>
          <a:noFill/>
        </p:spPr>
        <p:txBody>
          <a:bodyPr wrap="square" rtlCol="0">
            <a:spAutoFit/>
          </a:bodyPr>
          <a:lstStyle/>
          <a:p>
            <a:r>
              <a:rPr lang="en-US" u="sng" dirty="0" smtClean="0">
                <a:solidFill>
                  <a:srgbClr val="0000FF"/>
                </a:solidFill>
              </a:rPr>
              <a:t>-64</a:t>
            </a:r>
            <a:endParaRPr lang="en-US" u="sng" dirty="0">
              <a:solidFill>
                <a:srgbClr val="0000FF"/>
              </a:solidFill>
            </a:endParaRPr>
          </a:p>
        </p:txBody>
      </p:sp>
      <p:sp>
        <p:nvSpPr>
          <p:cNvPr id="54" name="TextBox 53"/>
          <p:cNvSpPr txBox="1"/>
          <p:nvPr/>
        </p:nvSpPr>
        <p:spPr>
          <a:xfrm>
            <a:off x="4410397" y="2295202"/>
            <a:ext cx="533400" cy="369332"/>
          </a:xfrm>
          <a:prstGeom prst="rect">
            <a:avLst/>
          </a:prstGeom>
          <a:noFill/>
        </p:spPr>
        <p:txBody>
          <a:bodyPr wrap="square" rtlCol="0">
            <a:spAutoFit/>
          </a:bodyPr>
          <a:lstStyle/>
          <a:p>
            <a:r>
              <a:rPr lang="en-US" u="sng" dirty="0" smtClean="0">
                <a:solidFill>
                  <a:srgbClr val="0000FF"/>
                </a:solidFill>
              </a:rPr>
              <a:t>+64</a:t>
            </a:r>
            <a:endParaRPr lang="en-US" u="sng" dirty="0">
              <a:solidFill>
                <a:srgbClr val="0000FF"/>
              </a:solidFill>
            </a:endParaRPr>
          </a:p>
        </p:txBody>
      </p:sp>
      <p:sp>
        <p:nvSpPr>
          <p:cNvPr id="50" name="TextBox 49"/>
          <p:cNvSpPr txBox="1"/>
          <p:nvPr/>
        </p:nvSpPr>
        <p:spPr>
          <a:xfrm>
            <a:off x="4382788" y="2560610"/>
            <a:ext cx="685800" cy="369332"/>
          </a:xfrm>
          <a:prstGeom prst="rect">
            <a:avLst/>
          </a:prstGeom>
          <a:noFill/>
        </p:spPr>
        <p:txBody>
          <a:bodyPr wrap="square" rtlCol="0">
            <a:spAutoFit/>
          </a:bodyPr>
          <a:lstStyle/>
          <a:p>
            <a:r>
              <a:rPr lang="en-US" dirty="0" smtClean="0">
                <a:solidFill>
                  <a:srgbClr val="0000FF"/>
                </a:solidFill>
              </a:rPr>
              <a:t>=320</a:t>
            </a:r>
            <a:endParaRPr lang="en-US" dirty="0">
              <a:solidFill>
                <a:srgbClr val="0000FF"/>
              </a:solidFill>
            </a:endParaRPr>
          </a:p>
        </p:txBody>
      </p:sp>
      <p:sp>
        <p:nvSpPr>
          <p:cNvPr id="55" name="TextBox 54"/>
          <p:cNvSpPr txBox="1"/>
          <p:nvPr/>
        </p:nvSpPr>
        <p:spPr>
          <a:xfrm>
            <a:off x="4648200" y="5955268"/>
            <a:ext cx="685800" cy="369332"/>
          </a:xfrm>
          <a:prstGeom prst="rect">
            <a:avLst/>
          </a:prstGeom>
          <a:noFill/>
        </p:spPr>
        <p:txBody>
          <a:bodyPr wrap="square" rtlCol="0">
            <a:spAutoFit/>
          </a:bodyPr>
          <a:lstStyle/>
          <a:p>
            <a:r>
              <a:rPr lang="en-US" dirty="0" smtClean="0">
                <a:solidFill>
                  <a:srgbClr val="0000FF"/>
                </a:solidFill>
              </a:rPr>
              <a:t>=67</a:t>
            </a:r>
            <a:endParaRPr lang="en-US" dirty="0">
              <a:solidFill>
                <a:srgbClr val="0000FF"/>
              </a:solidFill>
            </a:endParaRPr>
          </a:p>
        </p:txBody>
      </p:sp>
      <p:pic>
        <p:nvPicPr>
          <p:cNvPr id="56" name="Picture 55"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48706"/>
          <a:stretch/>
        </p:blipFill>
        <p:spPr>
          <a:xfrm>
            <a:off x="5943600" y="2229426"/>
            <a:ext cx="842982" cy="437574"/>
          </a:xfrm>
          <a:prstGeom prst="rect">
            <a:avLst/>
          </a:prstGeom>
          <a:ln>
            <a:solidFill>
              <a:srgbClr val="000000"/>
            </a:solidFill>
          </a:ln>
        </p:spPr>
      </p:pic>
      <p:pic>
        <p:nvPicPr>
          <p:cNvPr id="57" name="Picture 56" descr="C cards.tiff"/>
          <p:cNvPicPr>
            <a:picLocks noChangeAspect="1"/>
          </p:cNvPicPr>
          <p:nvPr/>
        </p:nvPicPr>
        <p:blipFill rotWithShape="1">
          <a:blip r:embed="rId3">
            <a:extLst>
              <a:ext uri="{28A0092B-C50C-407E-A947-70E740481C1C}">
                <a14:useLocalDpi xmlns:a14="http://schemas.microsoft.com/office/drawing/2010/main" val="0"/>
              </a:ext>
            </a:extLst>
          </a:blip>
          <a:srcRect l="4341" t="6944" r="50812" b="74986"/>
          <a:stretch/>
        </p:blipFill>
        <p:spPr>
          <a:xfrm>
            <a:off x="5562600" y="1981200"/>
            <a:ext cx="425761" cy="177800"/>
          </a:xfrm>
          <a:prstGeom prst="rect">
            <a:avLst/>
          </a:prstGeom>
          <a:ln>
            <a:solidFill>
              <a:schemeClr val="tx1"/>
            </a:solidFill>
          </a:ln>
        </p:spPr>
      </p:pic>
      <p:pic>
        <p:nvPicPr>
          <p:cNvPr id="58" name="Picture 57" descr="C cards.tiff"/>
          <p:cNvPicPr>
            <a:picLocks noChangeAspect="1"/>
          </p:cNvPicPr>
          <p:nvPr/>
        </p:nvPicPr>
        <p:blipFill rotWithShape="1">
          <a:blip r:embed="rId3">
            <a:extLst>
              <a:ext uri="{28A0092B-C50C-407E-A947-70E740481C1C}">
                <a14:useLocalDpi xmlns:a14="http://schemas.microsoft.com/office/drawing/2010/main" val="0"/>
              </a:ext>
            </a:extLst>
          </a:blip>
          <a:srcRect l="13371" t="24369" r="67879" b="57883"/>
          <a:stretch/>
        </p:blipFill>
        <p:spPr>
          <a:xfrm>
            <a:off x="5334000" y="2438400"/>
            <a:ext cx="178010" cy="174625"/>
          </a:xfrm>
          <a:prstGeom prst="rect">
            <a:avLst/>
          </a:prstGeom>
          <a:ln>
            <a:solidFill>
              <a:schemeClr val="tx1"/>
            </a:solidFill>
          </a:ln>
        </p:spPr>
      </p:pic>
      <p:sp>
        <p:nvSpPr>
          <p:cNvPr id="59" name="TextBox 58"/>
          <p:cNvSpPr txBox="1"/>
          <p:nvPr/>
        </p:nvSpPr>
        <p:spPr>
          <a:xfrm>
            <a:off x="8513418" y="6015648"/>
            <a:ext cx="685800" cy="369332"/>
          </a:xfrm>
          <a:prstGeom prst="rect">
            <a:avLst/>
          </a:prstGeom>
          <a:noFill/>
        </p:spPr>
        <p:txBody>
          <a:bodyPr wrap="square" rtlCol="0">
            <a:spAutoFit/>
          </a:bodyPr>
          <a:lstStyle/>
          <a:p>
            <a:r>
              <a:rPr lang="en-US" dirty="0" smtClean="0">
                <a:solidFill>
                  <a:srgbClr val="0000FF"/>
                </a:solidFill>
              </a:rPr>
              <a:t>=100</a:t>
            </a:r>
            <a:endParaRPr lang="en-US" dirty="0">
              <a:solidFill>
                <a:srgbClr val="0000FF"/>
              </a:solidFill>
            </a:endParaRPr>
          </a:p>
        </p:txBody>
      </p:sp>
      <p:sp>
        <p:nvSpPr>
          <p:cNvPr id="60" name="TextBox 59"/>
          <p:cNvSpPr txBox="1"/>
          <p:nvPr/>
        </p:nvSpPr>
        <p:spPr>
          <a:xfrm>
            <a:off x="8647412" y="3886200"/>
            <a:ext cx="653552" cy="369332"/>
          </a:xfrm>
          <a:prstGeom prst="rect">
            <a:avLst/>
          </a:prstGeom>
          <a:noFill/>
        </p:spPr>
        <p:txBody>
          <a:bodyPr wrap="square" rtlCol="0">
            <a:spAutoFit/>
          </a:bodyPr>
          <a:lstStyle/>
          <a:p>
            <a:r>
              <a:rPr lang="en-US" dirty="0" smtClean="0">
                <a:solidFill>
                  <a:srgbClr val="0000FF"/>
                </a:solidFill>
              </a:rPr>
              <a:t>=10</a:t>
            </a:r>
            <a:endParaRPr lang="en-US" dirty="0">
              <a:solidFill>
                <a:srgbClr val="0000FF"/>
              </a:solidFill>
            </a:endParaRPr>
          </a:p>
        </p:txBody>
      </p:sp>
      <p:sp>
        <p:nvSpPr>
          <p:cNvPr id="61" name="TextBox 60"/>
          <p:cNvSpPr txBox="1"/>
          <p:nvPr/>
        </p:nvSpPr>
        <p:spPr>
          <a:xfrm>
            <a:off x="8642848" y="1334674"/>
            <a:ext cx="501152" cy="369332"/>
          </a:xfrm>
          <a:prstGeom prst="rect">
            <a:avLst/>
          </a:prstGeom>
          <a:noFill/>
        </p:spPr>
        <p:txBody>
          <a:bodyPr wrap="square" rtlCol="0">
            <a:spAutoFit/>
          </a:bodyPr>
          <a:lstStyle/>
          <a:p>
            <a:r>
              <a:rPr lang="en-US" dirty="0" smtClean="0">
                <a:solidFill>
                  <a:srgbClr val="0000FF"/>
                </a:solidFill>
              </a:rPr>
              <a:t>=3</a:t>
            </a:r>
            <a:endParaRPr lang="en-US" dirty="0">
              <a:solidFill>
                <a:srgbClr val="0000FF"/>
              </a:solidFill>
            </a:endParaRPr>
          </a:p>
        </p:txBody>
      </p:sp>
    </p:spTree>
    <p:extLst>
      <p:ext uri="{BB962C8B-B14F-4D97-AF65-F5344CB8AC3E}">
        <p14:creationId xmlns:p14="http://schemas.microsoft.com/office/powerpoint/2010/main" val="15895769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30" descr="Slide0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3495676" y="1209675"/>
            <a:ext cx="6857999" cy="4438650"/>
          </a:xfrm>
          <a:prstGeom prst="rect">
            <a:avLst/>
          </a:prstGeom>
        </p:spPr>
      </p:pic>
      <p:sp>
        <p:nvSpPr>
          <p:cNvPr id="5" name="TextBox 4"/>
          <p:cNvSpPr txBox="1"/>
          <p:nvPr/>
        </p:nvSpPr>
        <p:spPr>
          <a:xfrm>
            <a:off x="457200" y="304800"/>
            <a:ext cx="4191000" cy="2862322"/>
          </a:xfrm>
          <a:prstGeom prst="rect">
            <a:avLst/>
          </a:prstGeom>
          <a:noFill/>
        </p:spPr>
        <p:txBody>
          <a:bodyPr wrap="square" rtlCol="0">
            <a:spAutoFit/>
          </a:bodyPr>
          <a:lstStyle/>
          <a:p>
            <a:r>
              <a:rPr lang="en-US" sz="3600" dirty="0" smtClean="0"/>
              <a:t>Do the math!!</a:t>
            </a:r>
          </a:p>
          <a:p>
            <a:endParaRPr lang="en-US" sz="3600" dirty="0"/>
          </a:p>
          <a:p>
            <a:r>
              <a:rPr lang="en-US" sz="3600" dirty="0" smtClean="0"/>
              <a:t>What is the total amount of carbon atoms in each pool?</a:t>
            </a:r>
          </a:p>
        </p:txBody>
      </p:sp>
      <p:pic>
        <p:nvPicPr>
          <p:cNvPr id="7" name="Picture 6"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7239000" y="5181600"/>
            <a:ext cx="842982" cy="859849"/>
          </a:xfrm>
          <a:prstGeom prst="rect">
            <a:avLst/>
          </a:prstGeom>
          <a:ln>
            <a:solidFill>
              <a:srgbClr val="000000"/>
            </a:solidFill>
          </a:ln>
        </p:spPr>
      </p:pic>
      <p:pic>
        <p:nvPicPr>
          <p:cNvPr id="11" name="Picture 10"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5334000" y="1752600"/>
            <a:ext cx="842982" cy="859849"/>
          </a:xfrm>
          <a:prstGeom prst="rect">
            <a:avLst/>
          </a:prstGeom>
          <a:ln>
            <a:solidFill>
              <a:srgbClr val="000000"/>
            </a:solidFill>
          </a:ln>
        </p:spPr>
      </p:pic>
      <p:pic>
        <p:nvPicPr>
          <p:cNvPr id="12" name="Picture 11"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5257800" y="1828800"/>
            <a:ext cx="842982" cy="859849"/>
          </a:xfrm>
          <a:prstGeom prst="rect">
            <a:avLst/>
          </a:prstGeom>
          <a:ln>
            <a:solidFill>
              <a:srgbClr val="000000"/>
            </a:solidFill>
          </a:ln>
        </p:spPr>
      </p:pic>
      <p:sp>
        <p:nvSpPr>
          <p:cNvPr id="14" name="TextBox 13"/>
          <p:cNvSpPr txBox="1"/>
          <p:nvPr/>
        </p:nvSpPr>
        <p:spPr>
          <a:xfrm>
            <a:off x="5791200" y="3669268"/>
            <a:ext cx="533400" cy="369332"/>
          </a:xfrm>
          <a:prstGeom prst="rect">
            <a:avLst/>
          </a:prstGeom>
          <a:noFill/>
        </p:spPr>
        <p:txBody>
          <a:bodyPr wrap="square" rtlCol="0">
            <a:spAutoFit/>
          </a:bodyPr>
          <a:lstStyle/>
          <a:p>
            <a:r>
              <a:rPr lang="en-US" u="sng" dirty="0">
                <a:solidFill>
                  <a:srgbClr val="FF6600"/>
                </a:solidFill>
              </a:rPr>
              <a:t>2</a:t>
            </a:r>
            <a:r>
              <a:rPr lang="en-US" u="sng" dirty="0" smtClean="0">
                <a:solidFill>
                  <a:srgbClr val="FF6600"/>
                </a:solidFill>
              </a:rPr>
              <a:t>00</a:t>
            </a:r>
            <a:endParaRPr lang="en-US" u="sng" dirty="0">
              <a:solidFill>
                <a:srgbClr val="FF6600"/>
              </a:solidFill>
            </a:endParaRPr>
          </a:p>
        </p:txBody>
      </p:sp>
      <p:sp>
        <p:nvSpPr>
          <p:cNvPr id="18" name="TextBox 17"/>
          <p:cNvSpPr txBox="1"/>
          <p:nvPr/>
        </p:nvSpPr>
        <p:spPr>
          <a:xfrm>
            <a:off x="7924800" y="4419600"/>
            <a:ext cx="533400" cy="369332"/>
          </a:xfrm>
          <a:prstGeom prst="rect">
            <a:avLst/>
          </a:prstGeom>
          <a:noFill/>
        </p:spPr>
        <p:txBody>
          <a:bodyPr wrap="square" rtlCol="0">
            <a:spAutoFit/>
          </a:bodyPr>
          <a:lstStyle/>
          <a:p>
            <a:r>
              <a:rPr lang="en-US" u="sng" dirty="0" smtClean="0">
                <a:solidFill>
                  <a:srgbClr val="FF6600"/>
                </a:solidFill>
              </a:rPr>
              <a:t>100</a:t>
            </a:r>
            <a:endParaRPr lang="en-US" u="sng" dirty="0">
              <a:solidFill>
                <a:srgbClr val="FF6600"/>
              </a:solidFill>
            </a:endParaRPr>
          </a:p>
        </p:txBody>
      </p:sp>
      <p:pic>
        <p:nvPicPr>
          <p:cNvPr id="21" name="Picture 20" descr="C cards.tiff"/>
          <p:cNvPicPr>
            <a:picLocks noChangeAspect="1"/>
          </p:cNvPicPr>
          <p:nvPr/>
        </p:nvPicPr>
        <p:blipFill rotWithShape="1">
          <a:blip r:embed="rId3">
            <a:extLst>
              <a:ext uri="{28A0092B-C50C-407E-A947-70E740481C1C}">
                <a14:useLocalDpi xmlns:a14="http://schemas.microsoft.com/office/drawing/2010/main" val="0"/>
              </a:ext>
            </a:extLst>
          </a:blip>
          <a:srcRect l="4341" t="6944" r="50812" b="74663"/>
          <a:stretch/>
        </p:blipFill>
        <p:spPr>
          <a:xfrm>
            <a:off x="7889564" y="3051175"/>
            <a:ext cx="425761" cy="180975"/>
          </a:xfrm>
          <a:prstGeom prst="rect">
            <a:avLst/>
          </a:prstGeom>
          <a:ln>
            <a:solidFill>
              <a:schemeClr val="tx1"/>
            </a:solidFill>
          </a:ln>
        </p:spPr>
      </p:pic>
      <p:pic>
        <p:nvPicPr>
          <p:cNvPr id="22" name="Picture 21" descr="C cards.tiff"/>
          <p:cNvPicPr>
            <a:picLocks noChangeAspect="1"/>
          </p:cNvPicPr>
          <p:nvPr/>
        </p:nvPicPr>
        <p:blipFill rotWithShape="1">
          <a:blip r:embed="rId3">
            <a:extLst>
              <a:ext uri="{28A0092B-C50C-407E-A947-70E740481C1C}">
                <a14:useLocalDpi xmlns:a14="http://schemas.microsoft.com/office/drawing/2010/main" val="0"/>
              </a:ext>
            </a:extLst>
          </a:blip>
          <a:srcRect l="4341" t="6944" r="50812" b="5698"/>
          <a:stretch/>
        </p:blipFill>
        <p:spPr>
          <a:xfrm>
            <a:off x="5791200" y="1676400"/>
            <a:ext cx="425761" cy="859536"/>
          </a:xfrm>
          <a:prstGeom prst="rect">
            <a:avLst/>
          </a:prstGeom>
          <a:ln>
            <a:solidFill>
              <a:schemeClr val="tx1"/>
            </a:solidFill>
          </a:ln>
        </p:spPr>
      </p:pic>
      <p:sp>
        <p:nvSpPr>
          <p:cNvPr id="23" name="TextBox 22"/>
          <p:cNvSpPr txBox="1"/>
          <p:nvPr/>
        </p:nvSpPr>
        <p:spPr>
          <a:xfrm>
            <a:off x="6802782" y="3334396"/>
            <a:ext cx="533400" cy="369332"/>
          </a:xfrm>
          <a:prstGeom prst="rect">
            <a:avLst/>
          </a:prstGeom>
          <a:noFill/>
        </p:spPr>
        <p:txBody>
          <a:bodyPr wrap="square" rtlCol="0">
            <a:spAutoFit/>
          </a:bodyPr>
          <a:lstStyle/>
          <a:p>
            <a:r>
              <a:rPr lang="en-US" u="sng" dirty="0">
                <a:solidFill>
                  <a:srgbClr val="FF6600"/>
                </a:solidFill>
              </a:rPr>
              <a:t>5</a:t>
            </a:r>
            <a:r>
              <a:rPr lang="en-US" u="sng" dirty="0" smtClean="0">
                <a:solidFill>
                  <a:srgbClr val="FF6600"/>
                </a:solidFill>
              </a:rPr>
              <a:t>0</a:t>
            </a:r>
            <a:endParaRPr lang="en-US" u="sng" dirty="0">
              <a:solidFill>
                <a:srgbClr val="FF6600"/>
              </a:solidFill>
            </a:endParaRPr>
          </a:p>
        </p:txBody>
      </p:sp>
      <p:sp>
        <p:nvSpPr>
          <p:cNvPr id="27" name="TextBox 26"/>
          <p:cNvSpPr txBox="1"/>
          <p:nvPr/>
        </p:nvSpPr>
        <p:spPr>
          <a:xfrm>
            <a:off x="6629400" y="5791200"/>
            <a:ext cx="533400" cy="369332"/>
          </a:xfrm>
          <a:prstGeom prst="rect">
            <a:avLst/>
          </a:prstGeom>
          <a:noFill/>
        </p:spPr>
        <p:txBody>
          <a:bodyPr wrap="square" rtlCol="0">
            <a:spAutoFit/>
          </a:bodyPr>
          <a:lstStyle/>
          <a:p>
            <a:r>
              <a:rPr lang="en-US" u="sng" dirty="0" smtClean="0">
                <a:solidFill>
                  <a:srgbClr val="FF6600"/>
                </a:solidFill>
              </a:rPr>
              <a:t>100</a:t>
            </a:r>
            <a:endParaRPr lang="en-US" u="sng" dirty="0">
              <a:solidFill>
                <a:srgbClr val="FF6600"/>
              </a:solidFill>
            </a:endParaRPr>
          </a:p>
        </p:txBody>
      </p:sp>
      <p:sp>
        <p:nvSpPr>
          <p:cNvPr id="34" name="TextBox 33"/>
          <p:cNvSpPr txBox="1"/>
          <p:nvPr/>
        </p:nvSpPr>
        <p:spPr>
          <a:xfrm>
            <a:off x="6324600" y="4431268"/>
            <a:ext cx="533400" cy="369332"/>
          </a:xfrm>
          <a:prstGeom prst="rect">
            <a:avLst/>
          </a:prstGeom>
          <a:noFill/>
        </p:spPr>
        <p:txBody>
          <a:bodyPr wrap="square" rtlCol="0">
            <a:spAutoFit/>
          </a:bodyPr>
          <a:lstStyle/>
          <a:p>
            <a:r>
              <a:rPr lang="en-US" u="sng" dirty="0" smtClean="0">
                <a:solidFill>
                  <a:srgbClr val="FF6600"/>
                </a:solidFill>
              </a:rPr>
              <a:t>25</a:t>
            </a:r>
            <a:endParaRPr lang="en-US" u="sng" dirty="0">
              <a:solidFill>
                <a:srgbClr val="FF6600"/>
              </a:solidFill>
            </a:endParaRPr>
          </a:p>
        </p:txBody>
      </p:sp>
      <p:pic>
        <p:nvPicPr>
          <p:cNvPr id="35" name="Picture 34" descr="C cards.tiff"/>
          <p:cNvPicPr>
            <a:picLocks noChangeAspect="1"/>
          </p:cNvPicPr>
          <p:nvPr/>
        </p:nvPicPr>
        <p:blipFill rotWithShape="1">
          <a:blip r:embed="rId3">
            <a:extLst>
              <a:ext uri="{28A0092B-C50C-407E-A947-70E740481C1C}">
                <a14:useLocalDpi xmlns:a14="http://schemas.microsoft.com/office/drawing/2010/main" val="0"/>
              </a:ext>
            </a:extLst>
          </a:blip>
          <a:srcRect l="4341" t="24369" r="85855" b="48848"/>
          <a:stretch/>
        </p:blipFill>
        <p:spPr>
          <a:xfrm>
            <a:off x="7620001" y="1143000"/>
            <a:ext cx="93072" cy="263525"/>
          </a:xfrm>
          <a:prstGeom prst="rect">
            <a:avLst/>
          </a:prstGeom>
          <a:ln>
            <a:solidFill>
              <a:srgbClr val="000000"/>
            </a:solidFill>
          </a:ln>
        </p:spPr>
      </p:pic>
      <p:sp>
        <p:nvSpPr>
          <p:cNvPr id="37" name="TextBox 36"/>
          <p:cNvSpPr txBox="1"/>
          <p:nvPr/>
        </p:nvSpPr>
        <p:spPr>
          <a:xfrm>
            <a:off x="7924800" y="2286000"/>
            <a:ext cx="533400" cy="369332"/>
          </a:xfrm>
          <a:prstGeom prst="rect">
            <a:avLst/>
          </a:prstGeom>
          <a:noFill/>
        </p:spPr>
        <p:txBody>
          <a:bodyPr wrap="square" rtlCol="0">
            <a:spAutoFit/>
          </a:bodyPr>
          <a:lstStyle/>
          <a:p>
            <a:r>
              <a:rPr lang="en-US" u="sng" dirty="0" smtClean="0">
                <a:solidFill>
                  <a:srgbClr val="FF6600"/>
                </a:solidFill>
              </a:rPr>
              <a:t>15</a:t>
            </a:r>
            <a:endParaRPr lang="en-US" u="sng" dirty="0">
              <a:solidFill>
                <a:srgbClr val="FF6600"/>
              </a:solidFill>
            </a:endParaRPr>
          </a:p>
        </p:txBody>
      </p:sp>
      <p:pic>
        <p:nvPicPr>
          <p:cNvPr id="39" name="Picture 38" descr="C cards.tiff"/>
          <p:cNvPicPr>
            <a:picLocks noChangeAspect="1"/>
          </p:cNvPicPr>
          <p:nvPr/>
        </p:nvPicPr>
        <p:blipFill rotWithShape="1">
          <a:blip r:embed="rId3">
            <a:extLst>
              <a:ext uri="{28A0092B-C50C-407E-A947-70E740481C1C}">
                <a14:useLocalDpi xmlns:a14="http://schemas.microsoft.com/office/drawing/2010/main" val="0"/>
              </a:ext>
            </a:extLst>
          </a:blip>
          <a:srcRect l="30948" t="24369" r="50812" b="48848"/>
          <a:stretch/>
        </p:blipFill>
        <p:spPr>
          <a:xfrm>
            <a:off x="6248400" y="1828800"/>
            <a:ext cx="173166" cy="263525"/>
          </a:xfrm>
          <a:prstGeom prst="rect">
            <a:avLst/>
          </a:prstGeom>
          <a:ln>
            <a:solidFill>
              <a:schemeClr val="tx1"/>
            </a:solidFill>
          </a:ln>
        </p:spPr>
      </p:pic>
      <p:sp>
        <p:nvSpPr>
          <p:cNvPr id="40" name="TextBox 39"/>
          <p:cNvSpPr txBox="1"/>
          <p:nvPr/>
        </p:nvSpPr>
        <p:spPr>
          <a:xfrm>
            <a:off x="6781800" y="1447800"/>
            <a:ext cx="381000" cy="369332"/>
          </a:xfrm>
          <a:prstGeom prst="rect">
            <a:avLst/>
          </a:prstGeom>
          <a:noFill/>
        </p:spPr>
        <p:txBody>
          <a:bodyPr wrap="square" rtlCol="0">
            <a:spAutoFit/>
          </a:bodyPr>
          <a:lstStyle/>
          <a:p>
            <a:r>
              <a:rPr lang="en-US" u="sng" dirty="0">
                <a:solidFill>
                  <a:srgbClr val="FF6600"/>
                </a:solidFill>
              </a:rPr>
              <a:t>6</a:t>
            </a:r>
          </a:p>
        </p:txBody>
      </p:sp>
      <p:sp>
        <p:nvSpPr>
          <p:cNvPr id="44" name="TextBox 43"/>
          <p:cNvSpPr txBox="1"/>
          <p:nvPr/>
        </p:nvSpPr>
        <p:spPr>
          <a:xfrm>
            <a:off x="7086600" y="2145268"/>
            <a:ext cx="381000" cy="369332"/>
          </a:xfrm>
          <a:prstGeom prst="rect">
            <a:avLst/>
          </a:prstGeom>
          <a:noFill/>
        </p:spPr>
        <p:txBody>
          <a:bodyPr wrap="square" rtlCol="0">
            <a:spAutoFit/>
          </a:bodyPr>
          <a:lstStyle/>
          <a:p>
            <a:r>
              <a:rPr lang="en-US" u="sng" dirty="0">
                <a:solidFill>
                  <a:srgbClr val="FF6600"/>
                </a:solidFill>
              </a:rPr>
              <a:t>6</a:t>
            </a:r>
          </a:p>
        </p:txBody>
      </p:sp>
      <p:pic>
        <p:nvPicPr>
          <p:cNvPr id="49" name="Picture 48" descr="C cards.tiff"/>
          <p:cNvPicPr>
            <a:picLocks noChangeAspect="1"/>
          </p:cNvPicPr>
          <p:nvPr/>
        </p:nvPicPr>
        <p:blipFill rotWithShape="1">
          <a:blip r:embed="rId3">
            <a:extLst>
              <a:ext uri="{28A0092B-C50C-407E-A947-70E740481C1C}">
                <a14:useLocalDpi xmlns:a14="http://schemas.microsoft.com/office/drawing/2010/main" val="0"/>
              </a:ext>
            </a:extLst>
          </a:blip>
          <a:srcRect l="4441" t="50328" r="6976" b="5892"/>
          <a:stretch/>
        </p:blipFill>
        <p:spPr>
          <a:xfrm>
            <a:off x="5486400" y="5590080"/>
            <a:ext cx="842982" cy="431800"/>
          </a:xfrm>
          <a:prstGeom prst="rect">
            <a:avLst/>
          </a:prstGeom>
          <a:ln>
            <a:solidFill>
              <a:srgbClr val="000000"/>
            </a:solidFill>
          </a:ln>
        </p:spPr>
      </p:pic>
      <p:pic>
        <p:nvPicPr>
          <p:cNvPr id="51" name="Picture 50" descr="C cards.tiff"/>
          <p:cNvPicPr>
            <a:picLocks noChangeAspect="1"/>
          </p:cNvPicPr>
          <p:nvPr/>
        </p:nvPicPr>
        <p:blipFill rotWithShape="1">
          <a:blip r:embed="rId3">
            <a:extLst>
              <a:ext uri="{28A0092B-C50C-407E-A947-70E740481C1C}">
                <a14:useLocalDpi xmlns:a14="http://schemas.microsoft.com/office/drawing/2010/main" val="0"/>
              </a:ext>
            </a:extLst>
          </a:blip>
          <a:srcRect l="4341" t="24369" r="50812" b="48848"/>
          <a:stretch/>
        </p:blipFill>
        <p:spPr>
          <a:xfrm>
            <a:off x="5334000" y="5734050"/>
            <a:ext cx="425761" cy="263525"/>
          </a:xfrm>
          <a:prstGeom prst="rect">
            <a:avLst/>
          </a:prstGeom>
          <a:ln>
            <a:solidFill>
              <a:schemeClr val="tx1"/>
            </a:solidFill>
          </a:ln>
        </p:spPr>
      </p:pic>
      <p:pic>
        <p:nvPicPr>
          <p:cNvPr id="48" name="Picture 47" descr="C cards.tiff"/>
          <p:cNvPicPr>
            <a:picLocks noChangeAspect="1"/>
          </p:cNvPicPr>
          <p:nvPr/>
        </p:nvPicPr>
        <p:blipFill rotWithShape="1">
          <a:blip r:embed="rId3">
            <a:extLst>
              <a:ext uri="{28A0092B-C50C-407E-A947-70E740481C1C}">
                <a14:useLocalDpi xmlns:a14="http://schemas.microsoft.com/office/drawing/2010/main" val="0"/>
              </a:ext>
            </a:extLst>
          </a:blip>
          <a:srcRect l="13371" t="42117" r="67879" b="48848"/>
          <a:stretch/>
        </p:blipFill>
        <p:spPr>
          <a:xfrm>
            <a:off x="6096000" y="5584825"/>
            <a:ext cx="178010" cy="88900"/>
          </a:xfrm>
          <a:prstGeom prst="rect">
            <a:avLst/>
          </a:prstGeom>
          <a:ln>
            <a:solidFill>
              <a:schemeClr val="tx1"/>
            </a:solidFill>
          </a:ln>
        </p:spPr>
      </p:pic>
      <p:sp>
        <p:nvSpPr>
          <p:cNvPr id="52" name="TextBox 51"/>
          <p:cNvSpPr txBox="1"/>
          <p:nvPr/>
        </p:nvSpPr>
        <p:spPr>
          <a:xfrm>
            <a:off x="5181600" y="4191000"/>
            <a:ext cx="533400" cy="369332"/>
          </a:xfrm>
          <a:prstGeom prst="rect">
            <a:avLst/>
          </a:prstGeom>
          <a:noFill/>
        </p:spPr>
        <p:txBody>
          <a:bodyPr wrap="square" rtlCol="0">
            <a:spAutoFit/>
          </a:bodyPr>
          <a:lstStyle/>
          <a:p>
            <a:r>
              <a:rPr lang="en-US" u="sng" dirty="0" smtClean="0">
                <a:solidFill>
                  <a:srgbClr val="FF6600"/>
                </a:solidFill>
              </a:rPr>
              <a:t>64</a:t>
            </a:r>
            <a:endParaRPr lang="en-US" u="sng" dirty="0">
              <a:solidFill>
                <a:srgbClr val="FF6600"/>
              </a:solidFill>
            </a:endParaRPr>
          </a:p>
        </p:txBody>
      </p:sp>
      <p:sp>
        <p:nvSpPr>
          <p:cNvPr id="50" name="TextBox 49"/>
          <p:cNvSpPr txBox="1"/>
          <p:nvPr/>
        </p:nvSpPr>
        <p:spPr>
          <a:xfrm>
            <a:off x="5638800" y="2667000"/>
            <a:ext cx="685800" cy="369332"/>
          </a:xfrm>
          <a:prstGeom prst="rect">
            <a:avLst/>
          </a:prstGeom>
          <a:noFill/>
        </p:spPr>
        <p:txBody>
          <a:bodyPr wrap="square" rtlCol="0">
            <a:spAutoFit/>
          </a:bodyPr>
          <a:lstStyle/>
          <a:p>
            <a:r>
              <a:rPr lang="en-US" dirty="0" smtClean="0">
                <a:solidFill>
                  <a:srgbClr val="0000FF"/>
                </a:solidFill>
              </a:rPr>
              <a:t>320</a:t>
            </a:r>
            <a:endParaRPr lang="en-US" dirty="0">
              <a:solidFill>
                <a:srgbClr val="0000FF"/>
              </a:solidFill>
            </a:endParaRPr>
          </a:p>
        </p:txBody>
      </p:sp>
      <p:sp>
        <p:nvSpPr>
          <p:cNvPr id="55" name="TextBox 54"/>
          <p:cNvSpPr txBox="1"/>
          <p:nvPr/>
        </p:nvSpPr>
        <p:spPr>
          <a:xfrm>
            <a:off x="5715000" y="5105400"/>
            <a:ext cx="685800" cy="369332"/>
          </a:xfrm>
          <a:prstGeom prst="rect">
            <a:avLst/>
          </a:prstGeom>
          <a:noFill/>
        </p:spPr>
        <p:txBody>
          <a:bodyPr wrap="square" rtlCol="0">
            <a:spAutoFit/>
          </a:bodyPr>
          <a:lstStyle/>
          <a:p>
            <a:r>
              <a:rPr lang="en-US" dirty="0" smtClean="0">
                <a:solidFill>
                  <a:srgbClr val="0000FF"/>
                </a:solidFill>
              </a:rPr>
              <a:t>67</a:t>
            </a:r>
            <a:endParaRPr lang="en-US" dirty="0">
              <a:solidFill>
                <a:srgbClr val="0000FF"/>
              </a:solidFill>
            </a:endParaRPr>
          </a:p>
        </p:txBody>
      </p:sp>
      <p:pic>
        <p:nvPicPr>
          <p:cNvPr id="56" name="Picture 55"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48706"/>
          <a:stretch/>
        </p:blipFill>
        <p:spPr>
          <a:xfrm>
            <a:off x="5943600" y="2229426"/>
            <a:ext cx="842982" cy="437574"/>
          </a:xfrm>
          <a:prstGeom prst="rect">
            <a:avLst/>
          </a:prstGeom>
          <a:ln>
            <a:solidFill>
              <a:srgbClr val="000000"/>
            </a:solidFill>
          </a:ln>
        </p:spPr>
      </p:pic>
      <p:pic>
        <p:nvPicPr>
          <p:cNvPr id="57" name="Picture 56" descr="C cards.tiff"/>
          <p:cNvPicPr>
            <a:picLocks noChangeAspect="1"/>
          </p:cNvPicPr>
          <p:nvPr/>
        </p:nvPicPr>
        <p:blipFill rotWithShape="1">
          <a:blip r:embed="rId3">
            <a:extLst>
              <a:ext uri="{28A0092B-C50C-407E-A947-70E740481C1C}">
                <a14:useLocalDpi xmlns:a14="http://schemas.microsoft.com/office/drawing/2010/main" val="0"/>
              </a:ext>
            </a:extLst>
          </a:blip>
          <a:srcRect l="4341" t="6944" r="50812" b="74986"/>
          <a:stretch/>
        </p:blipFill>
        <p:spPr>
          <a:xfrm>
            <a:off x="5562600" y="1981200"/>
            <a:ext cx="425761" cy="177800"/>
          </a:xfrm>
          <a:prstGeom prst="rect">
            <a:avLst/>
          </a:prstGeom>
          <a:ln>
            <a:solidFill>
              <a:schemeClr val="tx1"/>
            </a:solidFill>
          </a:ln>
        </p:spPr>
      </p:pic>
      <p:pic>
        <p:nvPicPr>
          <p:cNvPr id="58" name="Picture 57" descr="C cards.tiff"/>
          <p:cNvPicPr>
            <a:picLocks noChangeAspect="1"/>
          </p:cNvPicPr>
          <p:nvPr/>
        </p:nvPicPr>
        <p:blipFill rotWithShape="1">
          <a:blip r:embed="rId3">
            <a:extLst>
              <a:ext uri="{28A0092B-C50C-407E-A947-70E740481C1C}">
                <a14:useLocalDpi xmlns:a14="http://schemas.microsoft.com/office/drawing/2010/main" val="0"/>
              </a:ext>
            </a:extLst>
          </a:blip>
          <a:srcRect l="13371" t="24369" r="67879" b="57883"/>
          <a:stretch/>
        </p:blipFill>
        <p:spPr>
          <a:xfrm>
            <a:off x="5334000" y="2438400"/>
            <a:ext cx="178010" cy="174625"/>
          </a:xfrm>
          <a:prstGeom prst="rect">
            <a:avLst/>
          </a:prstGeom>
          <a:ln>
            <a:solidFill>
              <a:schemeClr val="tx1"/>
            </a:solidFill>
          </a:ln>
        </p:spPr>
      </p:pic>
      <p:sp>
        <p:nvSpPr>
          <p:cNvPr id="59" name="TextBox 58"/>
          <p:cNvSpPr txBox="1"/>
          <p:nvPr/>
        </p:nvSpPr>
        <p:spPr>
          <a:xfrm>
            <a:off x="8077200" y="5486400"/>
            <a:ext cx="685800" cy="369332"/>
          </a:xfrm>
          <a:prstGeom prst="rect">
            <a:avLst/>
          </a:prstGeom>
          <a:noFill/>
        </p:spPr>
        <p:txBody>
          <a:bodyPr wrap="square" rtlCol="0">
            <a:spAutoFit/>
          </a:bodyPr>
          <a:lstStyle/>
          <a:p>
            <a:r>
              <a:rPr lang="en-US" dirty="0" smtClean="0">
                <a:solidFill>
                  <a:srgbClr val="0000FF"/>
                </a:solidFill>
              </a:rPr>
              <a:t>100</a:t>
            </a:r>
            <a:endParaRPr lang="en-US" dirty="0">
              <a:solidFill>
                <a:srgbClr val="0000FF"/>
              </a:solidFill>
            </a:endParaRPr>
          </a:p>
        </p:txBody>
      </p:sp>
      <p:sp>
        <p:nvSpPr>
          <p:cNvPr id="60" name="TextBox 59"/>
          <p:cNvSpPr txBox="1"/>
          <p:nvPr/>
        </p:nvSpPr>
        <p:spPr>
          <a:xfrm>
            <a:off x="7696200" y="3429000"/>
            <a:ext cx="653552" cy="369332"/>
          </a:xfrm>
          <a:prstGeom prst="rect">
            <a:avLst/>
          </a:prstGeom>
          <a:noFill/>
        </p:spPr>
        <p:txBody>
          <a:bodyPr wrap="square" rtlCol="0">
            <a:spAutoFit/>
          </a:bodyPr>
          <a:lstStyle/>
          <a:p>
            <a:r>
              <a:rPr lang="en-US" dirty="0" smtClean="0">
                <a:solidFill>
                  <a:srgbClr val="0000FF"/>
                </a:solidFill>
              </a:rPr>
              <a:t>10</a:t>
            </a:r>
            <a:endParaRPr lang="en-US" dirty="0">
              <a:solidFill>
                <a:srgbClr val="0000FF"/>
              </a:solidFill>
            </a:endParaRPr>
          </a:p>
        </p:txBody>
      </p:sp>
      <p:sp>
        <p:nvSpPr>
          <p:cNvPr id="61" name="TextBox 60"/>
          <p:cNvSpPr txBox="1"/>
          <p:nvPr/>
        </p:nvSpPr>
        <p:spPr>
          <a:xfrm>
            <a:off x="7848600" y="1143000"/>
            <a:ext cx="501152" cy="369332"/>
          </a:xfrm>
          <a:prstGeom prst="rect">
            <a:avLst/>
          </a:prstGeom>
          <a:noFill/>
        </p:spPr>
        <p:txBody>
          <a:bodyPr wrap="square" rtlCol="0">
            <a:spAutoFit/>
          </a:bodyPr>
          <a:lstStyle/>
          <a:p>
            <a:r>
              <a:rPr lang="en-US" dirty="0" smtClean="0">
                <a:solidFill>
                  <a:srgbClr val="0000FF"/>
                </a:solidFill>
              </a:rPr>
              <a:t>3</a:t>
            </a:r>
            <a:endParaRPr lang="en-US" dirty="0">
              <a:solidFill>
                <a:srgbClr val="0000FF"/>
              </a:solidFill>
            </a:endParaRPr>
          </a:p>
        </p:txBody>
      </p:sp>
    </p:spTree>
    <p:extLst>
      <p:ext uri="{BB962C8B-B14F-4D97-AF65-F5344CB8AC3E}">
        <p14:creationId xmlns:p14="http://schemas.microsoft.com/office/powerpoint/2010/main" val="340621826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30" descr="Slide0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3495676" y="1209675"/>
            <a:ext cx="6857999" cy="4438650"/>
          </a:xfrm>
          <a:prstGeom prst="rect">
            <a:avLst/>
          </a:prstGeom>
        </p:spPr>
      </p:pic>
      <p:sp>
        <p:nvSpPr>
          <p:cNvPr id="5" name="TextBox 4"/>
          <p:cNvSpPr txBox="1"/>
          <p:nvPr/>
        </p:nvSpPr>
        <p:spPr>
          <a:xfrm>
            <a:off x="457200" y="304800"/>
            <a:ext cx="4191000" cy="5078314"/>
          </a:xfrm>
          <a:prstGeom prst="rect">
            <a:avLst/>
          </a:prstGeom>
          <a:noFill/>
        </p:spPr>
        <p:txBody>
          <a:bodyPr wrap="square" rtlCol="0">
            <a:spAutoFit/>
          </a:bodyPr>
          <a:lstStyle/>
          <a:p>
            <a:r>
              <a:rPr lang="en-US" sz="3600" dirty="0"/>
              <a:t>For all the carbon atoms in the producers that become organic matter through photosynthesis, where do most of the carbon atoms go? </a:t>
            </a:r>
            <a:r>
              <a:rPr lang="en-US" sz="3600" b="1" i="1" dirty="0"/>
              <a:t>Why</a:t>
            </a:r>
            <a:r>
              <a:rPr lang="en-US" sz="3600" dirty="0"/>
              <a:t>? </a:t>
            </a:r>
            <a:endParaRPr lang="en-US" sz="3600" dirty="0" smtClean="0"/>
          </a:p>
        </p:txBody>
      </p:sp>
      <p:pic>
        <p:nvPicPr>
          <p:cNvPr id="7" name="Picture 6" descr="C cards.tiff"/>
          <p:cNvPicPr>
            <a:picLocks noChangeAspect="1"/>
          </p:cNvPicPr>
          <p:nvPr/>
        </p:nvPicPr>
        <p:blipFill rotWithShape="1">
          <a:blip r:embed="rId4">
            <a:extLst>
              <a:ext uri="{28A0092B-C50C-407E-A947-70E740481C1C}">
                <a14:useLocalDpi xmlns:a14="http://schemas.microsoft.com/office/drawing/2010/main" val="0"/>
              </a:ext>
            </a:extLst>
          </a:blip>
          <a:srcRect l="4441" t="6929" r="6976" b="5891"/>
          <a:stretch/>
        </p:blipFill>
        <p:spPr>
          <a:xfrm>
            <a:off x="7239000" y="5181600"/>
            <a:ext cx="842982" cy="859849"/>
          </a:xfrm>
          <a:prstGeom prst="rect">
            <a:avLst/>
          </a:prstGeom>
          <a:ln>
            <a:solidFill>
              <a:srgbClr val="000000"/>
            </a:solidFill>
          </a:ln>
        </p:spPr>
      </p:pic>
      <p:pic>
        <p:nvPicPr>
          <p:cNvPr id="11" name="Picture 10" descr="C cards.tiff"/>
          <p:cNvPicPr>
            <a:picLocks noChangeAspect="1"/>
          </p:cNvPicPr>
          <p:nvPr/>
        </p:nvPicPr>
        <p:blipFill rotWithShape="1">
          <a:blip r:embed="rId4">
            <a:extLst>
              <a:ext uri="{28A0092B-C50C-407E-A947-70E740481C1C}">
                <a14:useLocalDpi xmlns:a14="http://schemas.microsoft.com/office/drawing/2010/main" val="0"/>
              </a:ext>
            </a:extLst>
          </a:blip>
          <a:srcRect l="4441" t="6929" r="6976" b="5891"/>
          <a:stretch/>
        </p:blipFill>
        <p:spPr>
          <a:xfrm>
            <a:off x="5334000" y="1752600"/>
            <a:ext cx="842982" cy="859849"/>
          </a:xfrm>
          <a:prstGeom prst="rect">
            <a:avLst/>
          </a:prstGeom>
          <a:ln>
            <a:solidFill>
              <a:srgbClr val="000000"/>
            </a:solidFill>
          </a:ln>
        </p:spPr>
      </p:pic>
      <p:pic>
        <p:nvPicPr>
          <p:cNvPr id="12" name="Picture 11" descr="C cards.tiff"/>
          <p:cNvPicPr>
            <a:picLocks noChangeAspect="1"/>
          </p:cNvPicPr>
          <p:nvPr/>
        </p:nvPicPr>
        <p:blipFill rotWithShape="1">
          <a:blip r:embed="rId4">
            <a:extLst>
              <a:ext uri="{28A0092B-C50C-407E-A947-70E740481C1C}">
                <a14:useLocalDpi xmlns:a14="http://schemas.microsoft.com/office/drawing/2010/main" val="0"/>
              </a:ext>
            </a:extLst>
          </a:blip>
          <a:srcRect l="4441" t="6929" r="6976" b="5891"/>
          <a:stretch/>
        </p:blipFill>
        <p:spPr>
          <a:xfrm>
            <a:off x="5257800" y="1828800"/>
            <a:ext cx="842982" cy="859849"/>
          </a:xfrm>
          <a:prstGeom prst="rect">
            <a:avLst/>
          </a:prstGeom>
          <a:ln>
            <a:solidFill>
              <a:srgbClr val="000000"/>
            </a:solidFill>
          </a:ln>
        </p:spPr>
      </p:pic>
      <p:sp>
        <p:nvSpPr>
          <p:cNvPr id="14" name="TextBox 13"/>
          <p:cNvSpPr txBox="1"/>
          <p:nvPr/>
        </p:nvSpPr>
        <p:spPr>
          <a:xfrm>
            <a:off x="5791200" y="3669268"/>
            <a:ext cx="533400" cy="369332"/>
          </a:xfrm>
          <a:prstGeom prst="rect">
            <a:avLst/>
          </a:prstGeom>
          <a:noFill/>
        </p:spPr>
        <p:txBody>
          <a:bodyPr wrap="square" rtlCol="0">
            <a:spAutoFit/>
          </a:bodyPr>
          <a:lstStyle/>
          <a:p>
            <a:r>
              <a:rPr lang="en-US" u="sng" dirty="0">
                <a:solidFill>
                  <a:srgbClr val="FF6600"/>
                </a:solidFill>
              </a:rPr>
              <a:t>2</a:t>
            </a:r>
            <a:r>
              <a:rPr lang="en-US" u="sng" dirty="0" smtClean="0">
                <a:solidFill>
                  <a:srgbClr val="FF6600"/>
                </a:solidFill>
              </a:rPr>
              <a:t>00</a:t>
            </a:r>
            <a:endParaRPr lang="en-US" u="sng" dirty="0">
              <a:solidFill>
                <a:srgbClr val="FF6600"/>
              </a:solidFill>
            </a:endParaRPr>
          </a:p>
        </p:txBody>
      </p:sp>
      <p:sp>
        <p:nvSpPr>
          <p:cNvPr id="18" name="TextBox 17"/>
          <p:cNvSpPr txBox="1"/>
          <p:nvPr/>
        </p:nvSpPr>
        <p:spPr>
          <a:xfrm>
            <a:off x="7924800" y="4419600"/>
            <a:ext cx="533400" cy="369332"/>
          </a:xfrm>
          <a:prstGeom prst="rect">
            <a:avLst/>
          </a:prstGeom>
          <a:noFill/>
        </p:spPr>
        <p:txBody>
          <a:bodyPr wrap="square" rtlCol="0">
            <a:spAutoFit/>
          </a:bodyPr>
          <a:lstStyle/>
          <a:p>
            <a:r>
              <a:rPr lang="en-US" u="sng" dirty="0" smtClean="0">
                <a:solidFill>
                  <a:srgbClr val="FF6600"/>
                </a:solidFill>
              </a:rPr>
              <a:t>100</a:t>
            </a:r>
            <a:endParaRPr lang="en-US" u="sng" dirty="0">
              <a:solidFill>
                <a:srgbClr val="FF6600"/>
              </a:solidFill>
            </a:endParaRPr>
          </a:p>
        </p:txBody>
      </p:sp>
      <p:pic>
        <p:nvPicPr>
          <p:cNvPr id="21" name="Picture 20" descr="C cards.tiff"/>
          <p:cNvPicPr>
            <a:picLocks noChangeAspect="1"/>
          </p:cNvPicPr>
          <p:nvPr/>
        </p:nvPicPr>
        <p:blipFill rotWithShape="1">
          <a:blip r:embed="rId4">
            <a:extLst>
              <a:ext uri="{28A0092B-C50C-407E-A947-70E740481C1C}">
                <a14:useLocalDpi xmlns:a14="http://schemas.microsoft.com/office/drawing/2010/main" val="0"/>
              </a:ext>
            </a:extLst>
          </a:blip>
          <a:srcRect l="4341" t="6944" r="50812" b="74663"/>
          <a:stretch/>
        </p:blipFill>
        <p:spPr>
          <a:xfrm>
            <a:off x="7889564" y="3051175"/>
            <a:ext cx="425761" cy="180975"/>
          </a:xfrm>
          <a:prstGeom prst="rect">
            <a:avLst/>
          </a:prstGeom>
          <a:ln>
            <a:solidFill>
              <a:schemeClr val="tx1"/>
            </a:solidFill>
          </a:ln>
        </p:spPr>
      </p:pic>
      <p:pic>
        <p:nvPicPr>
          <p:cNvPr id="22" name="Picture 21" descr="C cards.tiff"/>
          <p:cNvPicPr>
            <a:picLocks noChangeAspect="1"/>
          </p:cNvPicPr>
          <p:nvPr/>
        </p:nvPicPr>
        <p:blipFill rotWithShape="1">
          <a:blip r:embed="rId4">
            <a:extLst>
              <a:ext uri="{28A0092B-C50C-407E-A947-70E740481C1C}">
                <a14:useLocalDpi xmlns:a14="http://schemas.microsoft.com/office/drawing/2010/main" val="0"/>
              </a:ext>
            </a:extLst>
          </a:blip>
          <a:srcRect l="4341" t="6944" r="50812" b="5698"/>
          <a:stretch/>
        </p:blipFill>
        <p:spPr>
          <a:xfrm>
            <a:off x="5791200" y="1676400"/>
            <a:ext cx="425761" cy="859536"/>
          </a:xfrm>
          <a:prstGeom prst="rect">
            <a:avLst/>
          </a:prstGeom>
          <a:ln>
            <a:solidFill>
              <a:schemeClr val="tx1"/>
            </a:solidFill>
          </a:ln>
        </p:spPr>
      </p:pic>
      <p:sp>
        <p:nvSpPr>
          <p:cNvPr id="23" name="TextBox 22"/>
          <p:cNvSpPr txBox="1"/>
          <p:nvPr/>
        </p:nvSpPr>
        <p:spPr>
          <a:xfrm>
            <a:off x="6802782" y="3334396"/>
            <a:ext cx="533400" cy="369332"/>
          </a:xfrm>
          <a:prstGeom prst="rect">
            <a:avLst/>
          </a:prstGeom>
          <a:noFill/>
        </p:spPr>
        <p:txBody>
          <a:bodyPr wrap="square" rtlCol="0">
            <a:spAutoFit/>
          </a:bodyPr>
          <a:lstStyle/>
          <a:p>
            <a:r>
              <a:rPr lang="en-US" u="sng" dirty="0">
                <a:solidFill>
                  <a:srgbClr val="FF6600"/>
                </a:solidFill>
              </a:rPr>
              <a:t>5</a:t>
            </a:r>
            <a:r>
              <a:rPr lang="en-US" u="sng" dirty="0" smtClean="0">
                <a:solidFill>
                  <a:srgbClr val="FF6600"/>
                </a:solidFill>
              </a:rPr>
              <a:t>0</a:t>
            </a:r>
            <a:endParaRPr lang="en-US" u="sng" dirty="0">
              <a:solidFill>
                <a:srgbClr val="FF6600"/>
              </a:solidFill>
            </a:endParaRPr>
          </a:p>
        </p:txBody>
      </p:sp>
      <p:sp>
        <p:nvSpPr>
          <p:cNvPr id="27" name="TextBox 26"/>
          <p:cNvSpPr txBox="1"/>
          <p:nvPr/>
        </p:nvSpPr>
        <p:spPr>
          <a:xfrm>
            <a:off x="6629400" y="5791200"/>
            <a:ext cx="533400" cy="369332"/>
          </a:xfrm>
          <a:prstGeom prst="rect">
            <a:avLst/>
          </a:prstGeom>
          <a:noFill/>
        </p:spPr>
        <p:txBody>
          <a:bodyPr wrap="square" rtlCol="0">
            <a:spAutoFit/>
          </a:bodyPr>
          <a:lstStyle/>
          <a:p>
            <a:r>
              <a:rPr lang="en-US" u="sng" dirty="0" smtClean="0">
                <a:solidFill>
                  <a:srgbClr val="FF6600"/>
                </a:solidFill>
              </a:rPr>
              <a:t>100</a:t>
            </a:r>
            <a:endParaRPr lang="en-US" u="sng" dirty="0">
              <a:solidFill>
                <a:srgbClr val="FF6600"/>
              </a:solidFill>
            </a:endParaRPr>
          </a:p>
        </p:txBody>
      </p:sp>
      <p:sp>
        <p:nvSpPr>
          <p:cNvPr id="34" name="TextBox 33"/>
          <p:cNvSpPr txBox="1"/>
          <p:nvPr/>
        </p:nvSpPr>
        <p:spPr>
          <a:xfrm>
            <a:off x="6324600" y="4431268"/>
            <a:ext cx="533400" cy="369332"/>
          </a:xfrm>
          <a:prstGeom prst="rect">
            <a:avLst/>
          </a:prstGeom>
          <a:noFill/>
        </p:spPr>
        <p:txBody>
          <a:bodyPr wrap="square" rtlCol="0">
            <a:spAutoFit/>
          </a:bodyPr>
          <a:lstStyle/>
          <a:p>
            <a:r>
              <a:rPr lang="en-US" u="sng" dirty="0" smtClean="0">
                <a:solidFill>
                  <a:srgbClr val="FF6600"/>
                </a:solidFill>
              </a:rPr>
              <a:t>25</a:t>
            </a:r>
            <a:endParaRPr lang="en-US" u="sng" dirty="0">
              <a:solidFill>
                <a:srgbClr val="FF6600"/>
              </a:solidFill>
            </a:endParaRPr>
          </a:p>
        </p:txBody>
      </p:sp>
      <p:pic>
        <p:nvPicPr>
          <p:cNvPr id="35" name="Picture 34" descr="C cards.tiff"/>
          <p:cNvPicPr>
            <a:picLocks noChangeAspect="1"/>
          </p:cNvPicPr>
          <p:nvPr/>
        </p:nvPicPr>
        <p:blipFill rotWithShape="1">
          <a:blip r:embed="rId4">
            <a:extLst>
              <a:ext uri="{28A0092B-C50C-407E-A947-70E740481C1C}">
                <a14:useLocalDpi xmlns:a14="http://schemas.microsoft.com/office/drawing/2010/main" val="0"/>
              </a:ext>
            </a:extLst>
          </a:blip>
          <a:srcRect l="4341" t="24369" r="85855" b="48848"/>
          <a:stretch/>
        </p:blipFill>
        <p:spPr>
          <a:xfrm>
            <a:off x="7620001" y="1143000"/>
            <a:ext cx="93072" cy="263525"/>
          </a:xfrm>
          <a:prstGeom prst="rect">
            <a:avLst/>
          </a:prstGeom>
          <a:ln>
            <a:solidFill>
              <a:srgbClr val="000000"/>
            </a:solidFill>
          </a:ln>
        </p:spPr>
      </p:pic>
      <p:sp>
        <p:nvSpPr>
          <p:cNvPr id="37" name="TextBox 36"/>
          <p:cNvSpPr txBox="1"/>
          <p:nvPr/>
        </p:nvSpPr>
        <p:spPr>
          <a:xfrm>
            <a:off x="7924800" y="2286000"/>
            <a:ext cx="533400" cy="369332"/>
          </a:xfrm>
          <a:prstGeom prst="rect">
            <a:avLst/>
          </a:prstGeom>
          <a:noFill/>
        </p:spPr>
        <p:txBody>
          <a:bodyPr wrap="square" rtlCol="0">
            <a:spAutoFit/>
          </a:bodyPr>
          <a:lstStyle/>
          <a:p>
            <a:r>
              <a:rPr lang="en-US" u="sng" dirty="0" smtClean="0">
                <a:solidFill>
                  <a:srgbClr val="FF6600"/>
                </a:solidFill>
              </a:rPr>
              <a:t>15</a:t>
            </a:r>
            <a:endParaRPr lang="en-US" u="sng" dirty="0">
              <a:solidFill>
                <a:srgbClr val="FF6600"/>
              </a:solidFill>
            </a:endParaRPr>
          </a:p>
        </p:txBody>
      </p:sp>
      <p:pic>
        <p:nvPicPr>
          <p:cNvPr id="39" name="Picture 38" descr="C cards.tiff"/>
          <p:cNvPicPr>
            <a:picLocks noChangeAspect="1"/>
          </p:cNvPicPr>
          <p:nvPr/>
        </p:nvPicPr>
        <p:blipFill rotWithShape="1">
          <a:blip r:embed="rId4">
            <a:extLst>
              <a:ext uri="{28A0092B-C50C-407E-A947-70E740481C1C}">
                <a14:useLocalDpi xmlns:a14="http://schemas.microsoft.com/office/drawing/2010/main" val="0"/>
              </a:ext>
            </a:extLst>
          </a:blip>
          <a:srcRect l="30948" t="24369" r="50812" b="48848"/>
          <a:stretch/>
        </p:blipFill>
        <p:spPr>
          <a:xfrm>
            <a:off x="6248400" y="1828800"/>
            <a:ext cx="173166" cy="263525"/>
          </a:xfrm>
          <a:prstGeom prst="rect">
            <a:avLst/>
          </a:prstGeom>
          <a:ln>
            <a:solidFill>
              <a:schemeClr val="tx1"/>
            </a:solidFill>
          </a:ln>
        </p:spPr>
      </p:pic>
      <p:sp>
        <p:nvSpPr>
          <p:cNvPr id="40" name="TextBox 39"/>
          <p:cNvSpPr txBox="1"/>
          <p:nvPr/>
        </p:nvSpPr>
        <p:spPr>
          <a:xfrm>
            <a:off x="6781800" y="1447800"/>
            <a:ext cx="381000" cy="369332"/>
          </a:xfrm>
          <a:prstGeom prst="rect">
            <a:avLst/>
          </a:prstGeom>
          <a:noFill/>
        </p:spPr>
        <p:txBody>
          <a:bodyPr wrap="square" rtlCol="0">
            <a:spAutoFit/>
          </a:bodyPr>
          <a:lstStyle/>
          <a:p>
            <a:r>
              <a:rPr lang="en-US" u="sng" dirty="0">
                <a:solidFill>
                  <a:srgbClr val="FF6600"/>
                </a:solidFill>
              </a:rPr>
              <a:t>6</a:t>
            </a:r>
          </a:p>
        </p:txBody>
      </p:sp>
      <p:sp>
        <p:nvSpPr>
          <p:cNvPr id="44" name="TextBox 43"/>
          <p:cNvSpPr txBox="1"/>
          <p:nvPr/>
        </p:nvSpPr>
        <p:spPr>
          <a:xfrm>
            <a:off x="7086600" y="2145268"/>
            <a:ext cx="381000" cy="369332"/>
          </a:xfrm>
          <a:prstGeom prst="rect">
            <a:avLst/>
          </a:prstGeom>
          <a:noFill/>
        </p:spPr>
        <p:txBody>
          <a:bodyPr wrap="square" rtlCol="0">
            <a:spAutoFit/>
          </a:bodyPr>
          <a:lstStyle/>
          <a:p>
            <a:r>
              <a:rPr lang="en-US" u="sng" dirty="0">
                <a:solidFill>
                  <a:srgbClr val="FF6600"/>
                </a:solidFill>
              </a:rPr>
              <a:t>6</a:t>
            </a:r>
          </a:p>
        </p:txBody>
      </p:sp>
      <p:pic>
        <p:nvPicPr>
          <p:cNvPr id="49" name="Picture 48" descr="C cards.tiff"/>
          <p:cNvPicPr>
            <a:picLocks noChangeAspect="1"/>
          </p:cNvPicPr>
          <p:nvPr/>
        </p:nvPicPr>
        <p:blipFill rotWithShape="1">
          <a:blip r:embed="rId4">
            <a:extLst>
              <a:ext uri="{28A0092B-C50C-407E-A947-70E740481C1C}">
                <a14:useLocalDpi xmlns:a14="http://schemas.microsoft.com/office/drawing/2010/main" val="0"/>
              </a:ext>
            </a:extLst>
          </a:blip>
          <a:srcRect l="4441" t="50328" r="6976" b="5892"/>
          <a:stretch/>
        </p:blipFill>
        <p:spPr>
          <a:xfrm>
            <a:off x="5486400" y="5590080"/>
            <a:ext cx="842982" cy="431800"/>
          </a:xfrm>
          <a:prstGeom prst="rect">
            <a:avLst/>
          </a:prstGeom>
          <a:ln>
            <a:solidFill>
              <a:srgbClr val="000000"/>
            </a:solidFill>
          </a:ln>
        </p:spPr>
      </p:pic>
      <p:pic>
        <p:nvPicPr>
          <p:cNvPr id="51" name="Picture 50" descr="C cards.tiff"/>
          <p:cNvPicPr>
            <a:picLocks noChangeAspect="1"/>
          </p:cNvPicPr>
          <p:nvPr/>
        </p:nvPicPr>
        <p:blipFill rotWithShape="1">
          <a:blip r:embed="rId4">
            <a:extLst>
              <a:ext uri="{28A0092B-C50C-407E-A947-70E740481C1C}">
                <a14:useLocalDpi xmlns:a14="http://schemas.microsoft.com/office/drawing/2010/main" val="0"/>
              </a:ext>
            </a:extLst>
          </a:blip>
          <a:srcRect l="4341" t="24369" r="50812" b="48848"/>
          <a:stretch/>
        </p:blipFill>
        <p:spPr>
          <a:xfrm>
            <a:off x="5334000" y="5734050"/>
            <a:ext cx="425761" cy="263525"/>
          </a:xfrm>
          <a:prstGeom prst="rect">
            <a:avLst/>
          </a:prstGeom>
          <a:ln>
            <a:solidFill>
              <a:schemeClr val="tx1"/>
            </a:solidFill>
          </a:ln>
        </p:spPr>
      </p:pic>
      <p:pic>
        <p:nvPicPr>
          <p:cNvPr id="48" name="Picture 47" descr="C cards.tiff"/>
          <p:cNvPicPr>
            <a:picLocks noChangeAspect="1"/>
          </p:cNvPicPr>
          <p:nvPr/>
        </p:nvPicPr>
        <p:blipFill rotWithShape="1">
          <a:blip r:embed="rId4">
            <a:extLst>
              <a:ext uri="{28A0092B-C50C-407E-A947-70E740481C1C}">
                <a14:useLocalDpi xmlns:a14="http://schemas.microsoft.com/office/drawing/2010/main" val="0"/>
              </a:ext>
            </a:extLst>
          </a:blip>
          <a:srcRect l="13371" t="42117" r="67879" b="48848"/>
          <a:stretch/>
        </p:blipFill>
        <p:spPr>
          <a:xfrm>
            <a:off x="6096000" y="5584825"/>
            <a:ext cx="178010" cy="88900"/>
          </a:xfrm>
          <a:prstGeom prst="rect">
            <a:avLst/>
          </a:prstGeom>
          <a:ln>
            <a:solidFill>
              <a:schemeClr val="tx1"/>
            </a:solidFill>
          </a:ln>
        </p:spPr>
      </p:pic>
      <p:sp>
        <p:nvSpPr>
          <p:cNvPr id="52" name="TextBox 51"/>
          <p:cNvSpPr txBox="1"/>
          <p:nvPr/>
        </p:nvSpPr>
        <p:spPr>
          <a:xfrm>
            <a:off x="5181600" y="4191000"/>
            <a:ext cx="533400" cy="369332"/>
          </a:xfrm>
          <a:prstGeom prst="rect">
            <a:avLst/>
          </a:prstGeom>
          <a:noFill/>
        </p:spPr>
        <p:txBody>
          <a:bodyPr wrap="square" rtlCol="0">
            <a:spAutoFit/>
          </a:bodyPr>
          <a:lstStyle/>
          <a:p>
            <a:r>
              <a:rPr lang="en-US" u="sng" dirty="0" smtClean="0">
                <a:solidFill>
                  <a:srgbClr val="FF6600"/>
                </a:solidFill>
              </a:rPr>
              <a:t>64</a:t>
            </a:r>
            <a:endParaRPr lang="en-US" u="sng" dirty="0">
              <a:solidFill>
                <a:srgbClr val="FF6600"/>
              </a:solidFill>
            </a:endParaRPr>
          </a:p>
        </p:txBody>
      </p:sp>
      <p:sp>
        <p:nvSpPr>
          <p:cNvPr id="50" name="TextBox 49"/>
          <p:cNvSpPr txBox="1"/>
          <p:nvPr/>
        </p:nvSpPr>
        <p:spPr>
          <a:xfrm>
            <a:off x="5638800" y="2667000"/>
            <a:ext cx="685800" cy="369332"/>
          </a:xfrm>
          <a:prstGeom prst="rect">
            <a:avLst/>
          </a:prstGeom>
          <a:noFill/>
        </p:spPr>
        <p:txBody>
          <a:bodyPr wrap="square" rtlCol="0">
            <a:spAutoFit/>
          </a:bodyPr>
          <a:lstStyle/>
          <a:p>
            <a:r>
              <a:rPr lang="en-US" dirty="0" smtClean="0">
                <a:solidFill>
                  <a:srgbClr val="0000FF"/>
                </a:solidFill>
              </a:rPr>
              <a:t>320</a:t>
            </a:r>
            <a:endParaRPr lang="en-US" dirty="0">
              <a:solidFill>
                <a:srgbClr val="0000FF"/>
              </a:solidFill>
            </a:endParaRPr>
          </a:p>
        </p:txBody>
      </p:sp>
      <p:sp>
        <p:nvSpPr>
          <p:cNvPr id="55" name="TextBox 54"/>
          <p:cNvSpPr txBox="1"/>
          <p:nvPr/>
        </p:nvSpPr>
        <p:spPr>
          <a:xfrm>
            <a:off x="5715000" y="5105400"/>
            <a:ext cx="685800" cy="369332"/>
          </a:xfrm>
          <a:prstGeom prst="rect">
            <a:avLst/>
          </a:prstGeom>
          <a:noFill/>
        </p:spPr>
        <p:txBody>
          <a:bodyPr wrap="square" rtlCol="0">
            <a:spAutoFit/>
          </a:bodyPr>
          <a:lstStyle/>
          <a:p>
            <a:r>
              <a:rPr lang="en-US" dirty="0" smtClean="0">
                <a:solidFill>
                  <a:srgbClr val="0000FF"/>
                </a:solidFill>
              </a:rPr>
              <a:t>67</a:t>
            </a:r>
            <a:endParaRPr lang="en-US" dirty="0">
              <a:solidFill>
                <a:srgbClr val="0000FF"/>
              </a:solidFill>
            </a:endParaRPr>
          </a:p>
        </p:txBody>
      </p:sp>
      <p:pic>
        <p:nvPicPr>
          <p:cNvPr id="56" name="Picture 55" descr="C cards.tiff"/>
          <p:cNvPicPr>
            <a:picLocks noChangeAspect="1"/>
          </p:cNvPicPr>
          <p:nvPr/>
        </p:nvPicPr>
        <p:blipFill rotWithShape="1">
          <a:blip r:embed="rId4">
            <a:extLst>
              <a:ext uri="{28A0092B-C50C-407E-A947-70E740481C1C}">
                <a14:useLocalDpi xmlns:a14="http://schemas.microsoft.com/office/drawing/2010/main" val="0"/>
              </a:ext>
            </a:extLst>
          </a:blip>
          <a:srcRect l="4441" t="6929" r="6976" b="48706"/>
          <a:stretch/>
        </p:blipFill>
        <p:spPr>
          <a:xfrm>
            <a:off x="5943600" y="2229426"/>
            <a:ext cx="842982" cy="437574"/>
          </a:xfrm>
          <a:prstGeom prst="rect">
            <a:avLst/>
          </a:prstGeom>
          <a:ln>
            <a:solidFill>
              <a:srgbClr val="000000"/>
            </a:solidFill>
          </a:ln>
        </p:spPr>
      </p:pic>
      <p:pic>
        <p:nvPicPr>
          <p:cNvPr id="57" name="Picture 56" descr="C cards.tiff"/>
          <p:cNvPicPr>
            <a:picLocks noChangeAspect="1"/>
          </p:cNvPicPr>
          <p:nvPr/>
        </p:nvPicPr>
        <p:blipFill rotWithShape="1">
          <a:blip r:embed="rId4">
            <a:extLst>
              <a:ext uri="{28A0092B-C50C-407E-A947-70E740481C1C}">
                <a14:useLocalDpi xmlns:a14="http://schemas.microsoft.com/office/drawing/2010/main" val="0"/>
              </a:ext>
            </a:extLst>
          </a:blip>
          <a:srcRect l="4341" t="6944" r="50812" b="74986"/>
          <a:stretch/>
        </p:blipFill>
        <p:spPr>
          <a:xfrm>
            <a:off x="5562600" y="1981200"/>
            <a:ext cx="425761" cy="177800"/>
          </a:xfrm>
          <a:prstGeom prst="rect">
            <a:avLst/>
          </a:prstGeom>
          <a:ln>
            <a:solidFill>
              <a:schemeClr val="tx1"/>
            </a:solidFill>
          </a:ln>
        </p:spPr>
      </p:pic>
      <p:pic>
        <p:nvPicPr>
          <p:cNvPr id="58" name="Picture 57" descr="C cards.tiff"/>
          <p:cNvPicPr>
            <a:picLocks noChangeAspect="1"/>
          </p:cNvPicPr>
          <p:nvPr/>
        </p:nvPicPr>
        <p:blipFill rotWithShape="1">
          <a:blip r:embed="rId4">
            <a:extLst>
              <a:ext uri="{28A0092B-C50C-407E-A947-70E740481C1C}">
                <a14:useLocalDpi xmlns:a14="http://schemas.microsoft.com/office/drawing/2010/main" val="0"/>
              </a:ext>
            </a:extLst>
          </a:blip>
          <a:srcRect l="13371" t="24369" r="67879" b="57883"/>
          <a:stretch/>
        </p:blipFill>
        <p:spPr>
          <a:xfrm>
            <a:off x="5334000" y="2438400"/>
            <a:ext cx="178010" cy="174625"/>
          </a:xfrm>
          <a:prstGeom prst="rect">
            <a:avLst/>
          </a:prstGeom>
          <a:ln>
            <a:solidFill>
              <a:schemeClr val="tx1"/>
            </a:solidFill>
          </a:ln>
        </p:spPr>
      </p:pic>
      <p:sp>
        <p:nvSpPr>
          <p:cNvPr id="59" name="TextBox 58"/>
          <p:cNvSpPr txBox="1"/>
          <p:nvPr/>
        </p:nvSpPr>
        <p:spPr>
          <a:xfrm>
            <a:off x="8077200" y="5486400"/>
            <a:ext cx="685800" cy="369332"/>
          </a:xfrm>
          <a:prstGeom prst="rect">
            <a:avLst/>
          </a:prstGeom>
          <a:noFill/>
        </p:spPr>
        <p:txBody>
          <a:bodyPr wrap="square" rtlCol="0">
            <a:spAutoFit/>
          </a:bodyPr>
          <a:lstStyle/>
          <a:p>
            <a:r>
              <a:rPr lang="en-US" dirty="0" smtClean="0">
                <a:solidFill>
                  <a:srgbClr val="0000FF"/>
                </a:solidFill>
              </a:rPr>
              <a:t>100</a:t>
            </a:r>
            <a:endParaRPr lang="en-US" dirty="0">
              <a:solidFill>
                <a:srgbClr val="0000FF"/>
              </a:solidFill>
            </a:endParaRPr>
          </a:p>
        </p:txBody>
      </p:sp>
      <p:sp>
        <p:nvSpPr>
          <p:cNvPr id="60" name="TextBox 59"/>
          <p:cNvSpPr txBox="1"/>
          <p:nvPr/>
        </p:nvSpPr>
        <p:spPr>
          <a:xfrm>
            <a:off x="7696200" y="3429000"/>
            <a:ext cx="653552" cy="369332"/>
          </a:xfrm>
          <a:prstGeom prst="rect">
            <a:avLst/>
          </a:prstGeom>
          <a:noFill/>
        </p:spPr>
        <p:txBody>
          <a:bodyPr wrap="square" rtlCol="0">
            <a:spAutoFit/>
          </a:bodyPr>
          <a:lstStyle/>
          <a:p>
            <a:r>
              <a:rPr lang="en-US" dirty="0" smtClean="0">
                <a:solidFill>
                  <a:srgbClr val="0000FF"/>
                </a:solidFill>
              </a:rPr>
              <a:t>10</a:t>
            </a:r>
            <a:endParaRPr lang="en-US" dirty="0">
              <a:solidFill>
                <a:srgbClr val="0000FF"/>
              </a:solidFill>
            </a:endParaRPr>
          </a:p>
        </p:txBody>
      </p:sp>
      <p:sp>
        <p:nvSpPr>
          <p:cNvPr id="61" name="TextBox 60"/>
          <p:cNvSpPr txBox="1"/>
          <p:nvPr/>
        </p:nvSpPr>
        <p:spPr>
          <a:xfrm>
            <a:off x="7848600" y="1143000"/>
            <a:ext cx="501152" cy="369332"/>
          </a:xfrm>
          <a:prstGeom prst="rect">
            <a:avLst/>
          </a:prstGeom>
          <a:noFill/>
        </p:spPr>
        <p:txBody>
          <a:bodyPr wrap="square" rtlCol="0">
            <a:spAutoFit/>
          </a:bodyPr>
          <a:lstStyle/>
          <a:p>
            <a:r>
              <a:rPr lang="en-US" dirty="0" smtClean="0">
                <a:solidFill>
                  <a:srgbClr val="0000FF"/>
                </a:solidFill>
              </a:rPr>
              <a:t>3</a:t>
            </a:r>
            <a:endParaRPr lang="en-US" dirty="0">
              <a:solidFill>
                <a:srgbClr val="0000FF"/>
              </a:solidFill>
            </a:endParaRPr>
          </a:p>
        </p:txBody>
      </p:sp>
    </p:spTree>
    <p:extLst>
      <p:ext uri="{BB962C8B-B14F-4D97-AF65-F5344CB8AC3E}">
        <p14:creationId xmlns:p14="http://schemas.microsoft.com/office/powerpoint/2010/main" val="201759302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30" descr="Slide0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3495676" y="1209675"/>
            <a:ext cx="6857999" cy="4438650"/>
          </a:xfrm>
          <a:prstGeom prst="rect">
            <a:avLst/>
          </a:prstGeom>
        </p:spPr>
      </p:pic>
      <p:sp>
        <p:nvSpPr>
          <p:cNvPr id="5" name="TextBox 4"/>
          <p:cNvSpPr txBox="1"/>
          <p:nvPr/>
        </p:nvSpPr>
        <p:spPr>
          <a:xfrm>
            <a:off x="457200" y="304800"/>
            <a:ext cx="4191000" cy="5078314"/>
          </a:xfrm>
          <a:prstGeom prst="rect">
            <a:avLst/>
          </a:prstGeom>
          <a:noFill/>
        </p:spPr>
        <p:txBody>
          <a:bodyPr wrap="square" rtlCol="0">
            <a:spAutoFit/>
          </a:bodyPr>
          <a:lstStyle/>
          <a:p>
            <a:r>
              <a:rPr lang="en-US" sz="3600" dirty="0"/>
              <a:t>For all the carbon atoms in the organic matter (grass) that are digested by rabbits in the herbivore pool, where do most of the carbon atoms go? </a:t>
            </a:r>
            <a:r>
              <a:rPr lang="en-US" sz="3600" b="1" i="1" dirty="0"/>
              <a:t>Why</a:t>
            </a:r>
            <a:r>
              <a:rPr lang="en-US" sz="3600" dirty="0"/>
              <a:t>?</a:t>
            </a:r>
          </a:p>
        </p:txBody>
      </p:sp>
      <p:pic>
        <p:nvPicPr>
          <p:cNvPr id="7" name="Picture 6" descr="C cards.tiff"/>
          <p:cNvPicPr>
            <a:picLocks noChangeAspect="1"/>
          </p:cNvPicPr>
          <p:nvPr/>
        </p:nvPicPr>
        <p:blipFill rotWithShape="1">
          <a:blip r:embed="rId4">
            <a:extLst>
              <a:ext uri="{28A0092B-C50C-407E-A947-70E740481C1C}">
                <a14:useLocalDpi xmlns:a14="http://schemas.microsoft.com/office/drawing/2010/main" val="0"/>
              </a:ext>
            </a:extLst>
          </a:blip>
          <a:srcRect l="4441" t="6929" r="6976" b="5891"/>
          <a:stretch/>
        </p:blipFill>
        <p:spPr>
          <a:xfrm>
            <a:off x="7239000" y="5181600"/>
            <a:ext cx="842982" cy="859849"/>
          </a:xfrm>
          <a:prstGeom prst="rect">
            <a:avLst/>
          </a:prstGeom>
          <a:ln>
            <a:solidFill>
              <a:srgbClr val="000000"/>
            </a:solidFill>
          </a:ln>
        </p:spPr>
      </p:pic>
      <p:pic>
        <p:nvPicPr>
          <p:cNvPr id="11" name="Picture 10" descr="C cards.tiff"/>
          <p:cNvPicPr>
            <a:picLocks noChangeAspect="1"/>
          </p:cNvPicPr>
          <p:nvPr/>
        </p:nvPicPr>
        <p:blipFill rotWithShape="1">
          <a:blip r:embed="rId4">
            <a:extLst>
              <a:ext uri="{28A0092B-C50C-407E-A947-70E740481C1C}">
                <a14:useLocalDpi xmlns:a14="http://schemas.microsoft.com/office/drawing/2010/main" val="0"/>
              </a:ext>
            </a:extLst>
          </a:blip>
          <a:srcRect l="4441" t="6929" r="6976" b="5891"/>
          <a:stretch/>
        </p:blipFill>
        <p:spPr>
          <a:xfrm>
            <a:off x="5334000" y="1752600"/>
            <a:ext cx="842982" cy="859849"/>
          </a:xfrm>
          <a:prstGeom prst="rect">
            <a:avLst/>
          </a:prstGeom>
          <a:ln>
            <a:solidFill>
              <a:srgbClr val="000000"/>
            </a:solidFill>
          </a:ln>
        </p:spPr>
      </p:pic>
      <p:pic>
        <p:nvPicPr>
          <p:cNvPr id="12" name="Picture 11" descr="C cards.tiff"/>
          <p:cNvPicPr>
            <a:picLocks noChangeAspect="1"/>
          </p:cNvPicPr>
          <p:nvPr/>
        </p:nvPicPr>
        <p:blipFill rotWithShape="1">
          <a:blip r:embed="rId4">
            <a:extLst>
              <a:ext uri="{28A0092B-C50C-407E-A947-70E740481C1C}">
                <a14:useLocalDpi xmlns:a14="http://schemas.microsoft.com/office/drawing/2010/main" val="0"/>
              </a:ext>
            </a:extLst>
          </a:blip>
          <a:srcRect l="4441" t="6929" r="6976" b="5891"/>
          <a:stretch/>
        </p:blipFill>
        <p:spPr>
          <a:xfrm>
            <a:off x="5257800" y="1828800"/>
            <a:ext cx="842982" cy="859849"/>
          </a:xfrm>
          <a:prstGeom prst="rect">
            <a:avLst/>
          </a:prstGeom>
          <a:ln>
            <a:solidFill>
              <a:srgbClr val="000000"/>
            </a:solidFill>
          </a:ln>
        </p:spPr>
      </p:pic>
      <p:sp>
        <p:nvSpPr>
          <p:cNvPr id="14" name="TextBox 13"/>
          <p:cNvSpPr txBox="1"/>
          <p:nvPr/>
        </p:nvSpPr>
        <p:spPr>
          <a:xfrm>
            <a:off x="5791200" y="3669268"/>
            <a:ext cx="533400" cy="369332"/>
          </a:xfrm>
          <a:prstGeom prst="rect">
            <a:avLst/>
          </a:prstGeom>
          <a:noFill/>
        </p:spPr>
        <p:txBody>
          <a:bodyPr wrap="square" rtlCol="0">
            <a:spAutoFit/>
          </a:bodyPr>
          <a:lstStyle/>
          <a:p>
            <a:r>
              <a:rPr lang="en-US" u="sng" dirty="0">
                <a:solidFill>
                  <a:srgbClr val="FF6600"/>
                </a:solidFill>
              </a:rPr>
              <a:t>2</a:t>
            </a:r>
            <a:r>
              <a:rPr lang="en-US" u="sng" dirty="0" smtClean="0">
                <a:solidFill>
                  <a:srgbClr val="FF6600"/>
                </a:solidFill>
              </a:rPr>
              <a:t>00</a:t>
            </a:r>
            <a:endParaRPr lang="en-US" u="sng" dirty="0">
              <a:solidFill>
                <a:srgbClr val="FF6600"/>
              </a:solidFill>
            </a:endParaRPr>
          </a:p>
        </p:txBody>
      </p:sp>
      <p:sp>
        <p:nvSpPr>
          <p:cNvPr id="18" name="TextBox 17"/>
          <p:cNvSpPr txBox="1"/>
          <p:nvPr/>
        </p:nvSpPr>
        <p:spPr>
          <a:xfrm>
            <a:off x="7924800" y="4419600"/>
            <a:ext cx="533400" cy="369332"/>
          </a:xfrm>
          <a:prstGeom prst="rect">
            <a:avLst/>
          </a:prstGeom>
          <a:noFill/>
        </p:spPr>
        <p:txBody>
          <a:bodyPr wrap="square" rtlCol="0">
            <a:spAutoFit/>
          </a:bodyPr>
          <a:lstStyle/>
          <a:p>
            <a:r>
              <a:rPr lang="en-US" u="sng" dirty="0" smtClean="0">
                <a:solidFill>
                  <a:srgbClr val="FF6600"/>
                </a:solidFill>
              </a:rPr>
              <a:t>100</a:t>
            </a:r>
            <a:endParaRPr lang="en-US" u="sng" dirty="0">
              <a:solidFill>
                <a:srgbClr val="FF6600"/>
              </a:solidFill>
            </a:endParaRPr>
          </a:p>
        </p:txBody>
      </p:sp>
      <p:pic>
        <p:nvPicPr>
          <p:cNvPr id="21" name="Picture 20" descr="C cards.tiff"/>
          <p:cNvPicPr>
            <a:picLocks noChangeAspect="1"/>
          </p:cNvPicPr>
          <p:nvPr/>
        </p:nvPicPr>
        <p:blipFill rotWithShape="1">
          <a:blip r:embed="rId4">
            <a:extLst>
              <a:ext uri="{28A0092B-C50C-407E-A947-70E740481C1C}">
                <a14:useLocalDpi xmlns:a14="http://schemas.microsoft.com/office/drawing/2010/main" val="0"/>
              </a:ext>
            </a:extLst>
          </a:blip>
          <a:srcRect l="4341" t="6944" r="50812" b="74663"/>
          <a:stretch/>
        </p:blipFill>
        <p:spPr>
          <a:xfrm>
            <a:off x="7889564" y="3051175"/>
            <a:ext cx="425761" cy="180975"/>
          </a:xfrm>
          <a:prstGeom prst="rect">
            <a:avLst/>
          </a:prstGeom>
          <a:ln>
            <a:solidFill>
              <a:schemeClr val="tx1"/>
            </a:solidFill>
          </a:ln>
        </p:spPr>
      </p:pic>
      <p:pic>
        <p:nvPicPr>
          <p:cNvPr id="22" name="Picture 21" descr="C cards.tiff"/>
          <p:cNvPicPr>
            <a:picLocks noChangeAspect="1"/>
          </p:cNvPicPr>
          <p:nvPr/>
        </p:nvPicPr>
        <p:blipFill rotWithShape="1">
          <a:blip r:embed="rId4">
            <a:extLst>
              <a:ext uri="{28A0092B-C50C-407E-A947-70E740481C1C}">
                <a14:useLocalDpi xmlns:a14="http://schemas.microsoft.com/office/drawing/2010/main" val="0"/>
              </a:ext>
            </a:extLst>
          </a:blip>
          <a:srcRect l="4341" t="6944" r="50812" b="5698"/>
          <a:stretch/>
        </p:blipFill>
        <p:spPr>
          <a:xfrm>
            <a:off x="5791200" y="1676400"/>
            <a:ext cx="425761" cy="859536"/>
          </a:xfrm>
          <a:prstGeom prst="rect">
            <a:avLst/>
          </a:prstGeom>
          <a:ln>
            <a:solidFill>
              <a:schemeClr val="tx1"/>
            </a:solidFill>
          </a:ln>
        </p:spPr>
      </p:pic>
      <p:sp>
        <p:nvSpPr>
          <p:cNvPr id="23" name="TextBox 22"/>
          <p:cNvSpPr txBox="1"/>
          <p:nvPr/>
        </p:nvSpPr>
        <p:spPr>
          <a:xfrm>
            <a:off x="6802782" y="3334396"/>
            <a:ext cx="533400" cy="369332"/>
          </a:xfrm>
          <a:prstGeom prst="rect">
            <a:avLst/>
          </a:prstGeom>
          <a:noFill/>
        </p:spPr>
        <p:txBody>
          <a:bodyPr wrap="square" rtlCol="0">
            <a:spAutoFit/>
          </a:bodyPr>
          <a:lstStyle/>
          <a:p>
            <a:r>
              <a:rPr lang="en-US" u="sng" dirty="0">
                <a:solidFill>
                  <a:srgbClr val="FF6600"/>
                </a:solidFill>
              </a:rPr>
              <a:t>5</a:t>
            </a:r>
            <a:r>
              <a:rPr lang="en-US" u="sng" dirty="0" smtClean="0">
                <a:solidFill>
                  <a:srgbClr val="FF6600"/>
                </a:solidFill>
              </a:rPr>
              <a:t>0</a:t>
            </a:r>
            <a:endParaRPr lang="en-US" u="sng" dirty="0">
              <a:solidFill>
                <a:srgbClr val="FF6600"/>
              </a:solidFill>
            </a:endParaRPr>
          </a:p>
        </p:txBody>
      </p:sp>
      <p:sp>
        <p:nvSpPr>
          <p:cNvPr id="27" name="TextBox 26"/>
          <p:cNvSpPr txBox="1"/>
          <p:nvPr/>
        </p:nvSpPr>
        <p:spPr>
          <a:xfrm>
            <a:off x="6629400" y="5791200"/>
            <a:ext cx="533400" cy="369332"/>
          </a:xfrm>
          <a:prstGeom prst="rect">
            <a:avLst/>
          </a:prstGeom>
          <a:noFill/>
        </p:spPr>
        <p:txBody>
          <a:bodyPr wrap="square" rtlCol="0">
            <a:spAutoFit/>
          </a:bodyPr>
          <a:lstStyle/>
          <a:p>
            <a:r>
              <a:rPr lang="en-US" u="sng" dirty="0" smtClean="0">
                <a:solidFill>
                  <a:srgbClr val="FF6600"/>
                </a:solidFill>
              </a:rPr>
              <a:t>100</a:t>
            </a:r>
            <a:endParaRPr lang="en-US" u="sng" dirty="0">
              <a:solidFill>
                <a:srgbClr val="FF6600"/>
              </a:solidFill>
            </a:endParaRPr>
          </a:p>
        </p:txBody>
      </p:sp>
      <p:sp>
        <p:nvSpPr>
          <p:cNvPr id="34" name="TextBox 33"/>
          <p:cNvSpPr txBox="1"/>
          <p:nvPr/>
        </p:nvSpPr>
        <p:spPr>
          <a:xfrm>
            <a:off x="6324600" y="4431268"/>
            <a:ext cx="533400" cy="369332"/>
          </a:xfrm>
          <a:prstGeom prst="rect">
            <a:avLst/>
          </a:prstGeom>
          <a:noFill/>
        </p:spPr>
        <p:txBody>
          <a:bodyPr wrap="square" rtlCol="0">
            <a:spAutoFit/>
          </a:bodyPr>
          <a:lstStyle/>
          <a:p>
            <a:r>
              <a:rPr lang="en-US" u="sng" dirty="0" smtClean="0">
                <a:solidFill>
                  <a:srgbClr val="FF6600"/>
                </a:solidFill>
              </a:rPr>
              <a:t>25</a:t>
            </a:r>
            <a:endParaRPr lang="en-US" u="sng" dirty="0">
              <a:solidFill>
                <a:srgbClr val="FF6600"/>
              </a:solidFill>
            </a:endParaRPr>
          </a:p>
        </p:txBody>
      </p:sp>
      <p:pic>
        <p:nvPicPr>
          <p:cNvPr id="35" name="Picture 34" descr="C cards.tiff"/>
          <p:cNvPicPr>
            <a:picLocks noChangeAspect="1"/>
          </p:cNvPicPr>
          <p:nvPr/>
        </p:nvPicPr>
        <p:blipFill rotWithShape="1">
          <a:blip r:embed="rId4">
            <a:extLst>
              <a:ext uri="{28A0092B-C50C-407E-A947-70E740481C1C}">
                <a14:useLocalDpi xmlns:a14="http://schemas.microsoft.com/office/drawing/2010/main" val="0"/>
              </a:ext>
            </a:extLst>
          </a:blip>
          <a:srcRect l="4341" t="24369" r="85855" b="48848"/>
          <a:stretch/>
        </p:blipFill>
        <p:spPr>
          <a:xfrm>
            <a:off x="7620001" y="1143000"/>
            <a:ext cx="93072" cy="263525"/>
          </a:xfrm>
          <a:prstGeom prst="rect">
            <a:avLst/>
          </a:prstGeom>
          <a:ln>
            <a:solidFill>
              <a:srgbClr val="000000"/>
            </a:solidFill>
          </a:ln>
        </p:spPr>
      </p:pic>
      <p:sp>
        <p:nvSpPr>
          <p:cNvPr id="37" name="TextBox 36"/>
          <p:cNvSpPr txBox="1"/>
          <p:nvPr/>
        </p:nvSpPr>
        <p:spPr>
          <a:xfrm>
            <a:off x="7924800" y="2286000"/>
            <a:ext cx="533400" cy="369332"/>
          </a:xfrm>
          <a:prstGeom prst="rect">
            <a:avLst/>
          </a:prstGeom>
          <a:noFill/>
        </p:spPr>
        <p:txBody>
          <a:bodyPr wrap="square" rtlCol="0">
            <a:spAutoFit/>
          </a:bodyPr>
          <a:lstStyle/>
          <a:p>
            <a:r>
              <a:rPr lang="en-US" u="sng" dirty="0" smtClean="0">
                <a:solidFill>
                  <a:srgbClr val="FF6600"/>
                </a:solidFill>
              </a:rPr>
              <a:t>15</a:t>
            </a:r>
            <a:endParaRPr lang="en-US" u="sng" dirty="0">
              <a:solidFill>
                <a:srgbClr val="FF6600"/>
              </a:solidFill>
            </a:endParaRPr>
          </a:p>
        </p:txBody>
      </p:sp>
      <p:pic>
        <p:nvPicPr>
          <p:cNvPr id="39" name="Picture 38" descr="C cards.tiff"/>
          <p:cNvPicPr>
            <a:picLocks noChangeAspect="1"/>
          </p:cNvPicPr>
          <p:nvPr/>
        </p:nvPicPr>
        <p:blipFill rotWithShape="1">
          <a:blip r:embed="rId4">
            <a:extLst>
              <a:ext uri="{28A0092B-C50C-407E-A947-70E740481C1C}">
                <a14:useLocalDpi xmlns:a14="http://schemas.microsoft.com/office/drawing/2010/main" val="0"/>
              </a:ext>
            </a:extLst>
          </a:blip>
          <a:srcRect l="30948" t="24369" r="50812" b="48848"/>
          <a:stretch/>
        </p:blipFill>
        <p:spPr>
          <a:xfrm>
            <a:off x="6248400" y="1828800"/>
            <a:ext cx="173166" cy="263525"/>
          </a:xfrm>
          <a:prstGeom prst="rect">
            <a:avLst/>
          </a:prstGeom>
          <a:ln>
            <a:solidFill>
              <a:schemeClr val="tx1"/>
            </a:solidFill>
          </a:ln>
        </p:spPr>
      </p:pic>
      <p:sp>
        <p:nvSpPr>
          <p:cNvPr id="40" name="TextBox 39"/>
          <p:cNvSpPr txBox="1"/>
          <p:nvPr/>
        </p:nvSpPr>
        <p:spPr>
          <a:xfrm>
            <a:off x="6781800" y="1447800"/>
            <a:ext cx="381000" cy="369332"/>
          </a:xfrm>
          <a:prstGeom prst="rect">
            <a:avLst/>
          </a:prstGeom>
          <a:noFill/>
        </p:spPr>
        <p:txBody>
          <a:bodyPr wrap="square" rtlCol="0">
            <a:spAutoFit/>
          </a:bodyPr>
          <a:lstStyle/>
          <a:p>
            <a:r>
              <a:rPr lang="en-US" u="sng" dirty="0">
                <a:solidFill>
                  <a:srgbClr val="FF6600"/>
                </a:solidFill>
              </a:rPr>
              <a:t>6</a:t>
            </a:r>
          </a:p>
        </p:txBody>
      </p:sp>
      <p:sp>
        <p:nvSpPr>
          <p:cNvPr id="44" name="TextBox 43"/>
          <p:cNvSpPr txBox="1"/>
          <p:nvPr/>
        </p:nvSpPr>
        <p:spPr>
          <a:xfrm>
            <a:off x="7086600" y="2145268"/>
            <a:ext cx="381000" cy="369332"/>
          </a:xfrm>
          <a:prstGeom prst="rect">
            <a:avLst/>
          </a:prstGeom>
          <a:noFill/>
        </p:spPr>
        <p:txBody>
          <a:bodyPr wrap="square" rtlCol="0">
            <a:spAutoFit/>
          </a:bodyPr>
          <a:lstStyle/>
          <a:p>
            <a:r>
              <a:rPr lang="en-US" u="sng" dirty="0">
                <a:solidFill>
                  <a:srgbClr val="FF6600"/>
                </a:solidFill>
              </a:rPr>
              <a:t>6</a:t>
            </a:r>
          </a:p>
        </p:txBody>
      </p:sp>
      <p:pic>
        <p:nvPicPr>
          <p:cNvPr id="49" name="Picture 48" descr="C cards.tiff"/>
          <p:cNvPicPr>
            <a:picLocks noChangeAspect="1"/>
          </p:cNvPicPr>
          <p:nvPr/>
        </p:nvPicPr>
        <p:blipFill rotWithShape="1">
          <a:blip r:embed="rId4">
            <a:extLst>
              <a:ext uri="{28A0092B-C50C-407E-A947-70E740481C1C}">
                <a14:useLocalDpi xmlns:a14="http://schemas.microsoft.com/office/drawing/2010/main" val="0"/>
              </a:ext>
            </a:extLst>
          </a:blip>
          <a:srcRect l="4441" t="50328" r="6976" b="5892"/>
          <a:stretch/>
        </p:blipFill>
        <p:spPr>
          <a:xfrm>
            <a:off x="5486400" y="5590080"/>
            <a:ext cx="842982" cy="431800"/>
          </a:xfrm>
          <a:prstGeom prst="rect">
            <a:avLst/>
          </a:prstGeom>
          <a:ln>
            <a:solidFill>
              <a:srgbClr val="000000"/>
            </a:solidFill>
          </a:ln>
        </p:spPr>
      </p:pic>
      <p:pic>
        <p:nvPicPr>
          <p:cNvPr id="51" name="Picture 50" descr="C cards.tiff"/>
          <p:cNvPicPr>
            <a:picLocks noChangeAspect="1"/>
          </p:cNvPicPr>
          <p:nvPr/>
        </p:nvPicPr>
        <p:blipFill rotWithShape="1">
          <a:blip r:embed="rId4">
            <a:extLst>
              <a:ext uri="{28A0092B-C50C-407E-A947-70E740481C1C}">
                <a14:useLocalDpi xmlns:a14="http://schemas.microsoft.com/office/drawing/2010/main" val="0"/>
              </a:ext>
            </a:extLst>
          </a:blip>
          <a:srcRect l="4341" t="24369" r="50812" b="48848"/>
          <a:stretch/>
        </p:blipFill>
        <p:spPr>
          <a:xfrm>
            <a:off x="5334000" y="5734050"/>
            <a:ext cx="425761" cy="263525"/>
          </a:xfrm>
          <a:prstGeom prst="rect">
            <a:avLst/>
          </a:prstGeom>
          <a:ln>
            <a:solidFill>
              <a:schemeClr val="tx1"/>
            </a:solidFill>
          </a:ln>
        </p:spPr>
      </p:pic>
      <p:pic>
        <p:nvPicPr>
          <p:cNvPr id="48" name="Picture 47" descr="C cards.tiff"/>
          <p:cNvPicPr>
            <a:picLocks noChangeAspect="1"/>
          </p:cNvPicPr>
          <p:nvPr/>
        </p:nvPicPr>
        <p:blipFill rotWithShape="1">
          <a:blip r:embed="rId4">
            <a:extLst>
              <a:ext uri="{28A0092B-C50C-407E-A947-70E740481C1C}">
                <a14:useLocalDpi xmlns:a14="http://schemas.microsoft.com/office/drawing/2010/main" val="0"/>
              </a:ext>
            </a:extLst>
          </a:blip>
          <a:srcRect l="13371" t="42117" r="67879" b="48848"/>
          <a:stretch/>
        </p:blipFill>
        <p:spPr>
          <a:xfrm>
            <a:off x="6096000" y="5584825"/>
            <a:ext cx="178010" cy="88900"/>
          </a:xfrm>
          <a:prstGeom prst="rect">
            <a:avLst/>
          </a:prstGeom>
          <a:ln>
            <a:solidFill>
              <a:schemeClr val="tx1"/>
            </a:solidFill>
          </a:ln>
        </p:spPr>
      </p:pic>
      <p:sp>
        <p:nvSpPr>
          <p:cNvPr id="52" name="TextBox 51"/>
          <p:cNvSpPr txBox="1"/>
          <p:nvPr/>
        </p:nvSpPr>
        <p:spPr>
          <a:xfrm>
            <a:off x="5181600" y="4191000"/>
            <a:ext cx="533400" cy="369332"/>
          </a:xfrm>
          <a:prstGeom prst="rect">
            <a:avLst/>
          </a:prstGeom>
          <a:noFill/>
        </p:spPr>
        <p:txBody>
          <a:bodyPr wrap="square" rtlCol="0">
            <a:spAutoFit/>
          </a:bodyPr>
          <a:lstStyle/>
          <a:p>
            <a:r>
              <a:rPr lang="en-US" u="sng" dirty="0" smtClean="0">
                <a:solidFill>
                  <a:srgbClr val="FF6600"/>
                </a:solidFill>
              </a:rPr>
              <a:t>64</a:t>
            </a:r>
            <a:endParaRPr lang="en-US" u="sng" dirty="0">
              <a:solidFill>
                <a:srgbClr val="FF6600"/>
              </a:solidFill>
            </a:endParaRPr>
          </a:p>
        </p:txBody>
      </p:sp>
      <p:sp>
        <p:nvSpPr>
          <p:cNvPr id="50" name="TextBox 49"/>
          <p:cNvSpPr txBox="1"/>
          <p:nvPr/>
        </p:nvSpPr>
        <p:spPr>
          <a:xfrm>
            <a:off x="5638800" y="2667000"/>
            <a:ext cx="685800" cy="369332"/>
          </a:xfrm>
          <a:prstGeom prst="rect">
            <a:avLst/>
          </a:prstGeom>
          <a:noFill/>
        </p:spPr>
        <p:txBody>
          <a:bodyPr wrap="square" rtlCol="0">
            <a:spAutoFit/>
          </a:bodyPr>
          <a:lstStyle/>
          <a:p>
            <a:r>
              <a:rPr lang="en-US" dirty="0" smtClean="0">
                <a:solidFill>
                  <a:srgbClr val="0000FF"/>
                </a:solidFill>
              </a:rPr>
              <a:t>320</a:t>
            </a:r>
            <a:endParaRPr lang="en-US" dirty="0">
              <a:solidFill>
                <a:srgbClr val="0000FF"/>
              </a:solidFill>
            </a:endParaRPr>
          </a:p>
        </p:txBody>
      </p:sp>
      <p:sp>
        <p:nvSpPr>
          <p:cNvPr id="55" name="TextBox 54"/>
          <p:cNvSpPr txBox="1"/>
          <p:nvPr/>
        </p:nvSpPr>
        <p:spPr>
          <a:xfrm>
            <a:off x="5715000" y="5105400"/>
            <a:ext cx="685800" cy="369332"/>
          </a:xfrm>
          <a:prstGeom prst="rect">
            <a:avLst/>
          </a:prstGeom>
          <a:noFill/>
        </p:spPr>
        <p:txBody>
          <a:bodyPr wrap="square" rtlCol="0">
            <a:spAutoFit/>
          </a:bodyPr>
          <a:lstStyle/>
          <a:p>
            <a:r>
              <a:rPr lang="en-US" dirty="0" smtClean="0">
                <a:solidFill>
                  <a:srgbClr val="0000FF"/>
                </a:solidFill>
              </a:rPr>
              <a:t>67</a:t>
            </a:r>
            <a:endParaRPr lang="en-US" dirty="0">
              <a:solidFill>
                <a:srgbClr val="0000FF"/>
              </a:solidFill>
            </a:endParaRPr>
          </a:p>
        </p:txBody>
      </p:sp>
      <p:pic>
        <p:nvPicPr>
          <p:cNvPr id="56" name="Picture 55" descr="C cards.tiff"/>
          <p:cNvPicPr>
            <a:picLocks noChangeAspect="1"/>
          </p:cNvPicPr>
          <p:nvPr/>
        </p:nvPicPr>
        <p:blipFill rotWithShape="1">
          <a:blip r:embed="rId4">
            <a:extLst>
              <a:ext uri="{28A0092B-C50C-407E-A947-70E740481C1C}">
                <a14:useLocalDpi xmlns:a14="http://schemas.microsoft.com/office/drawing/2010/main" val="0"/>
              </a:ext>
            </a:extLst>
          </a:blip>
          <a:srcRect l="4441" t="6929" r="6976" b="48706"/>
          <a:stretch/>
        </p:blipFill>
        <p:spPr>
          <a:xfrm>
            <a:off x="5943600" y="2229426"/>
            <a:ext cx="842982" cy="437574"/>
          </a:xfrm>
          <a:prstGeom prst="rect">
            <a:avLst/>
          </a:prstGeom>
          <a:ln>
            <a:solidFill>
              <a:srgbClr val="000000"/>
            </a:solidFill>
          </a:ln>
        </p:spPr>
      </p:pic>
      <p:pic>
        <p:nvPicPr>
          <p:cNvPr id="57" name="Picture 56" descr="C cards.tiff"/>
          <p:cNvPicPr>
            <a:picLocks noChangeAspect="1"/>
          </p:cNvPicPr>
          <p:nvPr/>
        </p:nvPicPr>
        <p:blipFill rotWithShape="1">
          <a:blip r:embed="rId4">
            <a:extLst>
              <a:ext uri="{28A0092B-C50C-407E-A947-70E740481C1C}">
                <a14:useLocalDpi xmlns:a14="http://schemas.microsoft.com/office/drawing/2010/main" val="0"/>
              </a:ext>
            </a:extLst>
          </a:blip>
          <a:srcRect l="4341" t="6944" r="50812" b="74986"/>
          <a:stretch/>
        </p:blipFill>
        <p:spPr>
          <a:xfrm>
            <a:off x="5562600" y="1981200"/>
            <a:ext cx="425761" cy="177800"/>
          </a:xfrm>
          <a:prstGeom prst="rect">
            <a:avLst/>
          </a:prstGeom>
          <a:ln>
            <a:solidFill>
              <a:schemeClr val="tx1"/>
            </a:solidFill>
          </a:ln>
        </p:spPr>
      </p:pic>
      <p:pic>
        <p:nvPicPr>
          <p:cNvPr id="58" name="Picture 57" descr="C cards.tiff"/>
          <p:cNvPicPr>
            <a:picLocks noChangeAspect="1"/>
          </p:cNvPicPr>
          <p:nvPr/>
        </p:nvPicPr>
        <p:blipFill rotWithShape="1">
          <a:blip r:embed="rId4">
            <a:extLst>
              <a:ext uri="{28A0092B-C50C-407E-A947-70E740481C1C}">
                <a14:useLocalDpi xmlns:a14="http://schemas.microsoft.com/office/drawing/2010/main" val="0"/>
              </a:ext>
            </a:extLst>
          </a:blip>
          <a:srcRect l="13371" t="24369" r="67879" b="57883"/>
          <a:stretch/>
        </p:blipFill>
        <p:spPr>
          <a:xfrm>
            <a:off x="5334000" y="2438400"/>
            <a:ext cx="178010" cy="174625"/>
          </a:xfrm>
          <a:prstGeom prst="rect">
            <a:avLst/>
          </a:prstGeom>
          <a:ln>
            <a:solidFill>
              <a:schemeClr val="tx1"/>
            </a:solidFill>
          </a:ln>
        </p:spPr>
      </p:pic>
      <p:sp>
        <p:nvSpPr>
          <p:cNvPr id="59" name="TextBox 58"/>
          <p:cNvSpPr txBox="1"/>
          <p:nvPr/>
        </p:nvSpPr>
        <p:spPr>
          <a:xfrm>
            <a:off x="8077200" y="5486400"/>
            <a:ext cx="685800" cy="369332"/>
          </a:xfrm>
          <a:prstGeom prst="rect">
            <a:avLst/>
          </a:prstGeom>
          <a:noFill/>
        </p:spPr>
        <p:txBody>
          <a:bodyPr wrap="square" rtlCol="0">
            <a:spAutoFit/>
          </a:bodyPr>
          <a:lstStyle/>
          <a:p>
            <a:r>
              <a:rPr lang="en-US" dirty="0" smtClean="0">
                <a:solidFill>
                  <a:srgbClr val="0000FF"/>
                </a:solidFill>
              </a:rPr>
              <a:t>100</a:t>
            </a:r>
            <a:endParaRPr lang="en-US" dirty="0">
              <a:solidFill>
                <a:srgbClr val="0000FF"/>
              </a:solidFill>
            </a:endParaRPr>
          </a:p>
        </p:txBody>
      </p:sp>
      <p:sp>
        <p:nvSpPr>
          <p:cNvPr id="60" name="TextBox 59"/>
          <p:cNvSpPr txBox="1"/>
          <p:nvPr/>
        </p:nvSpPr>
        <p:spPr>
          <a:xfrm>
            <a:off x="7696200" y="3429000"/>
            <a:ext cx="653552" cy="369332"/>
          </a:xfrm>
          <a:prstGeom prst="rect">
            <a:avLst/>
          </a:prstGeom>
          <a:noFill/>
        </p:spPr>
        <p:txBody>
          <a:bodyPr wrap="square" rtlCol="0">
            <a:spAutoFit/>
          </a:bodyPr>
          <a:lstStyle/>
          <a:p>
            <a:r>
              <a:rPr lang="en-US" dirty="0" smtClean="0">
                <a:solidFill>
                  <a:srgbClr val="0000FF"/>
                </a:solidFill>
              </a:rPr>
              <a:t>10</a:t>
            </a:r>
            <a:endParaRPr lang="en-US" dirty="0">
              <a:solidFill>
                <a:srgbClr val="0000FF"/>
              </a:solidFill>
            </a:endParaRPr>
          </a:p>
        </p:txBody>
      </p:sp>
      <p:sp>
        <p:nvSpPr>
          <p:cNvPr id="61" name="TextBox 60"/>
          <p:cNvSpPr txBox="1"/>
          <p:nvPr/>
        </p:nvSpPr>
        <p:spPr>
          <a:xfrm>
            <a:off x="7848600" y="1143000"/>
            <a:ext cx="501152" cy="369332"/>
          </a:xfrm>
          <a:prstGeom prst="rect">
            <a:avLst/>
          </a:prstGeom>
          <a:noFill/>
        </p:spPr>
        <p:txBody>
          <a:bodyPr wrap="square" rtlCol="0">
            <a:spAutoFit/>
          </a:bodyPr>
          <a:lstStyle/>
          <a:p>
            <a:r>
              <a:rPr lang="en-US" dirty="0" smtClean="0">
                <a:solidFill>
                  <a:srgbClr val="0000FF"/>
                </a:solidFill>
              </a:rPr>
              <a:t>3</a:t>
            </a:r>
            <a:endParaRPr lang="en-US" dirty="0">
              <a:solidFill>
                <a:srgbClr val="0000FF"/>
              </a:solidFill>
            </a:endParaRPr>
          </a:p>
        </p:txBody>
      </p:sp>
    </p:spTree>
    <p:extLst>
      <p:ext uri="{BB962C8B-B14F-4D97-AF65-F5344CB8AC3E}">
        <p14:creationId xmlns:p14="http://schemas.microsoft.com/office/powerpoint/2010/main" val="225908184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30" descr="Slide0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3495676" y="1209675"/>
            <a:ext cx="6857999" cy="4438650"/>
          </a:xfrm>
          <a:prstGeom prst="rect">
            <a:avLst/>
          </a:prstGeom>
        </p:spPr>
      </p:pic>
      <p:sp>
        <p:nvSpPr>
          <p:cNvPr id="5" name="TextBox 4"/>
          <p:cNvSpPr txBox="1"/>
          <p:nvPr/>
        </p:nvSpPr>
        <p:spPr>
          <a:xfrm>
            <a:off x="457200" y="304800"/>
            <a:ext cx="4191000" cy="3970318"/>
          </a:xfrm>
          <a:prstGeom prst="rect">
            <a:avLst/>
          </a:prstGeom>
          <a:noFill/>
        </p:spPr>
        <p:txBody>
          <a:bodyPr wrap="square" rtlCol="0">
            <a:spAutoFit/>
          </a:bodyPr>
          <a:lstStyle/>
          <a:p>
            <a:r>
              <a:rPr lang="en-US" sz="3600" dirty="0"/>
              <a:t>Why does this pattern of relative pools sizes exist in ecosystems? </a:t>
            </a:r>
            <a:endParaRPr lang="en-US" sz="3600" dirty="0" smtClean="0"/>
          </a:p>
          <a:p>
            <a:endParaRPr lang="en-US" sz="3600" dirty="0"/>
          </a:p>
          <a:p>
            <a:r>
              <a:rPr lang="en-US" sz="3600" dirty="0" smtClean="0"/>
              <a:t>Does it have anything to do with energy?</a:t>
            </a:r>
          </a:p>
        </p:txBody>
      </p:sp>
      <p:pic>
        <p:nvPicPr>
          <p:cNvPr id="7" name="Picture 6" descr="C cards.tiff"/>
          <p:cNvPicPr>
            <a:picLocks noChangeAspect="1"/>
          </p:cNvPicPr>
          <p:nvPr/>
        </p:nvPicPr>
        <p:blipFill rotWithShape="1">
          <a:blip r:embed="rId4">
            <a:extLst>
              <a:ext uri="{28A0092B-C50C-407E-A947-70E740481C1C}">
                <a14:useLocalDpi xmlns:a14="http://schemas.microsoft.com/office/drawing/2010/main" val="0"/>
              </a:ext>
            </a:extLst>
          </a:blip>
          <a:srcRect l="4441" t="6929" r="6976" b="5891"/>
          <a:stretch/>
        </p:blipFill>
        <p:spPr>
          <a:xfrm>
            <a:off x="7239000" y="5181600"/>
            <a:ext cx="842982" cy="859849"/>
          </a:xfrm>
          <a:prstGeom prst="rect">
            <a:avLst/>
          </a:prstGeom>
          <a:ln>
            <a:solidFill>
              <a:srgbClr val="000000"/>
            </a:solidFill>
          </a:ln>
        </p:spPr>
      </p:pic>
      <p:pic>
        <p:nvPicPr>
          <p:cNvPr id="11" name="Picture 10" descr="C cards.tiff"/>
          <p:cNvPicPr>
            <a:picLocks noChangeAspect="1"/>
          </p:cNvPicPr>
          <p:nvPr/>
        </p:nvPicPr>
        <p:blipFill rotWithShape="1">
          <a:blip r:embed="rId4">
            <a:extLst>
              <a:ext uri="{28A0092B-C50C-407E-A947-70E740481C1C}">
                <a14:useLocalDpi xmlns:a14="http://schemas.microsoft.com/office/drawing/2010/main" val="0"/>
              </a:ext>
            </a:extLst>
          </a:blip>
          <a:srcRect l="4441" t="6929" r="6976" b="5891"/>
          <a:stretch/>
        </p:blipFill>
        <p:spPr>
          <a:xfrm>
            <a:off x="5334000" y="1752600"/>
            <a:ext cx="842982" cy="859849"/>
          </a:xfrm>
          <a:prstGeom prst="rect">
            <a:avLst/>
          </a:prstGeom>
          <a:ln>
            <a:solidFill>
              <a:srgbClr val="000000"/>
            </a:solidFill>
          </a:ln>
        </p:spPr>
      </p:pic>
      <p:pic>
        <p:nvPicPr>
          <p:cNvPr id="12" name="Picture 11" descr="C cards.tiff"/>
          <p:cNvPicPr>
            <a:picLocks noChangeAspect="1"/>
          </p:cNvPicPr>
          <p:nvPr/>
        </p:nvPicPr>
        <p:blipFill rotWithShape="1">
          <a:blip r:embed="rId4">
            <a:extLst>
              <a:ext uri="{28A0092B-C50C-407E-A947-70E740481C1C}">
                <a14:useLocalDpi xmlns:a14="http://schemas.microsoft.com/office/drawing/2010/main" val="0"/>
              </a:ext>
            </a:extLst>
          </a:blip>
          <a:srcRect l="4441" t="6929" r="6976" b="5891"/>
          <a:stretch/>
        </p:blipFill>
        <p:spPr>
          <a:xfrm>
            <a:off x="5257800" y="1828800"/>
            <a:ext cx="842982" cy="859849"/>
          </a:xfrm>
          <a:prstGeom prst="rect">
            <a:avLst/>
          </a:prstGeom>
          <a:ln>
            <a:solidFill>
              <a:srgbClr val="000000"/>
            </a:solidFill>
          </a:ln>
        </p:spPr>
      </p:pic>
      <p:sp>
        <p:nvSpPr>
          <p:cNvPr id="14" name="TextBox 13"/>
          <p:cNvSpPr txBox="1"/>
          <p:nvPr/>
        </p:nvSpPr>
        <p:spPr>
          <a:xfrm>
            <a:off x="5791200" y="3669268"/>
            <a:ext cx="533400" cy="369332"/>
          </a:xfrm>
          <a:prstGeom prst="rect">
            <a:avLst/>
          </a:prstGeom>
          <a:noFill/>
        </p:spPr>
        <p:txBody>
          <a:bodyPr wrap="square" rtlCol="0">
            <a:spAutoFit/>
          </a:bodyPr>
          <a:lstStyle/>
          <a:p>
            <a:r>
              <a:rPr lang="en-US" u="sng" dirty="0">
                <a:solidFill>
                  <a:srgbClr val="FF6600"/>
                </a:solidFill>
              </a:rPr>
              <a:t>2</a:t>
            </a:r>
            <a:r>
              <a:rPr lang="en-US" u="sng" dirty="0" smtClean="0">
                <a:solidFill>
                  <a:srgbClr val="FF6600"/>
                </a:solidFill>
              </a:rPr>
              <a:t>00</a:t>
            </a:r>
            <a:endParaRPr lang="en-US" u="sng" dirty="0">
              <a:solidFill>
                <a:srgbClr val="FF6600"/>
              </a:solidFill>
            </a:endParaRPr>
          </a:p>
        </p:txBody>
      </p:sp>
      <p:sp>
        <p:nvSpPr>
          <p:cNvPr id="18" name="TextBox 17"/>
          <p:cNvSpPr txBox="1"/>
          <p:nvPr/>
        </p:nvSpPr>
        <p:spPr>
          <a:xfrm>
            <a:off x="7924800" y="4419600"/>
            <a:ext cx="533400" cy="369332"/>
          </a:xfrm>
          <a:prstGeom prst="rect">
            <a:avLst/>
          </a:prstGeom>
          <a:noFill/>
        </p:spPr>
        <p:txBody>
          <a:bodyPr wrap="square" rtlCol="0">
            <a:spAutoFit/>
          </a:bodyPr>
          <a:lstStyle/>
          <a:p>
            <a:r>
              <a:rPr lang="en-US" u="sng" dirty="0" smtClean="0">
                <a:solidFill>
                  <a:srgbClr val="FF6600"/>
                </a:solidFill>
              </a:rPr>
              <a:t>100</a:t>
            </a:r>
            <a:endParaRPr lang="en-US" u="sng" dirty="0">
              <a:solidFill>
                <a:srgbClr val="FF6600"/>
              </a:solidFill>
            </a:endParaRPr>
          </a:p>
        </p:txBody>
      </p:sp>
      <p:pic>
        <p:nvPicPr>
          <p:cNvPr id="21" name="Picture 20" descr="C cards.tiff"/>
          <p:cNvPicPr>
            <a:picLocks noChangeAspect="1"/>
          </p:cNvPicPr>
          <p:nvPr/>
        </p:nvPicPr>
        <p:blipFill rotWithShape="1">
          <a:blip r:embed="rId4">
            <a:extLst>
              <a:ext uri="{28A0092B-C50C-407E-A947-70E740481C1C}">
                <a14:useLocalDpi xmlns:a14="http://schemas.microsoft.com/office/drawing/2010/main" val="0"/>
              </a:ext>
            </a:extLst>
          </a:blip>
          <a:srcRect l="4341" t="6944" r="50812" b="74663"/>
          <a:stretch/>
        </p:blipFill>
        <p:spPr>
          <a:xfrm>
            <a:off x="7889564" y="3051175"/>
            <a:ext cx="425761" cy="180975"/>
          </a:xfrm>
          <a:prstGeom prst="rect">
            <a:avLst/>
          </a:prstGeom>
          <a:ln>
            <a:solidFill>
              <a:schemeClr val="tx1"/>
            </a:solidFill>
          </a:ln>
        </p:spPr>
      </p:pic>
      <p:pic>
        <p:nvPicPr>
          <p:cNvPr id="22" name="Picture 21" descr="C cards.tiff"/>
          <p:cNvPicPr>
            <a:picLocks noChangeAspect="1"/>
          </p:cNvPicPr>
          <p:nvPr/>
        </p:nvPicPr>
        <p:blipFill rotWithShape="1">
          <a:blip r:embed="rId4">
            <a:extLst>
              <a:ext uri="{28A0092B-C50C-407E-A947-70E740481C1C}">
                <a14:useLocalDpi xmlns:a14="http://schemas.microsoft.com/office/drawing/2010/main" val="0"/>
              </a:ext>
            </a:extLst>
          </a:blip>
          <a:srcRect l="4341" t="6944" r="50812" b="5698"/>
          <a:stretch/>
        </p:blipFill>
        <p:spPr>
          <a:xfrm>
            <a:off x="5791200" y="1676400"/>
            <a:ext cx="425761" cy="859536"/>
          </a:xfrm>
          <a:prstGeom prst="rect">
            <a:avLst/>
          </a:prstGeom>
          <a:ln>
            <a:solidFill>
              <a:schemeClr val="tx1"/>
            </a:solidFill>
          </a:ln>
        </p:spPr>
      </p:pic>
      <p:sp>
        <p:nvSpPr>
          <p:cNvPr id="23" name="TextBox 22"/>
          <p:cNvSpPr txBox="1"/>
          <p:nvPr/>
        </p:nvSpPr>
        <p:spPr>
          <a:xfrm>
            <a:off x="6802782" y="3334396"/>
            <a:ext cx="533400" cy="369332"/>
          </a:xfrm>
          <a:prstGeom prst="rect">
            <a:avLst/>
          </a:prstGeom>
          <a:noFill/>
        </p:spPr>
        <p:txBody>
          <a:bodyPr wrap="square" rtlCol="0">
            <a:spAutoFit/>
          </a:bodyPr>
          <a:lstStyle/>
          <a:p>
            <a:r>
              <a:rPr lang="en-US" u="sng" dirty="0">
                <a:solidFill>
                  <a:srgbClr val="FF6600"/>
                </a:solidFill>
              </a:rPr>
              <a:t>5</a:t>
            </a:r>
            <a:r>
              <a:rPr lang="en-US" u="sng" dirty="0" smtClean="0">
                <a:solidFill>
                  <a:srgbClr val="FF6600"/>
                </a:solidFill>
              </a:rPr>
              <a:t>0</a:t>
            </a:r>
            <a:endParaRPr lang="en-US" u="sng" dirty="0">
              <a:solidFill>
                <a:srgbClr val="FF6600"/>
              </a:solidFill>
            </a:endParaRPr>
          </a:p>
        </p:txBody>
      </p:sp>
      <p:sp>
        <p:nvSpPr>
          <p:cNvPr id="27" name="TextBox 26"/>
          <p:cNvSpPr txBox="1"/>
          <p:nvPr/>
        </p:nvSpPr>
        <p:spPr>
          <a:xfrm>
            <a:off x="6629400" y="5791200"/>
            <a:ext cx="533400" cy="369332"/>
          </a:xfrm>
          <a:prstGeom prst="rect">
            <a:avLst/>
          </a:prstGeom>
          <a:noFill/>
        </p:spPr>
        <p:txBody>
          <a:bodyPr wrap="square" rtlCol="0">
            <a:spAutoFit/>
          </a:bodyPr>
          <a:lstStyle/>
          <a:p>
            <a:r>
              <a:rPr lang="en-US" u="sng" dirty="0" smtClean="0">
                <a:solidFill>
                  <a:srgbClr val="FF6600"/>
                </a:solidFill>
              </a:rPr>
              <a:t>100</a:t>
            </a:r>
            <a:endParaRPr lang="en-US" u="sng" dirty="0">
              <a:solidFill>
                <a:srgbClr val="FF6600"/>
              </a:solidFill>
            </a:endParaRPr>
          </a:p>
        </p:txBody>
      </p:sp>
      <p:sp>
        <p:nvSpPr>
          <p:cNvPr id="34" name="TextBox 33"/>
          <p:cNvSpPr txBox="1"/>
          <p:nvPr/>
        </p:nvSpPr>
        <p:spPr>
          <a:xfrm>
            <a:off x="6324600" y="4431268"/>
            <a:ext cx="533400" cy="369332"/>
          </a:xfrm>
          <a:prstGeom prst="rect">
            <a:avLst/>
          </a:prstGeom>
          <a:noFill/>
        </p:spPr>
        <p:txBody>
          <a:bodyPr wrap="square" rtlCol="0">
            <a:spAutoFit/>
          </a:bodyPr>
          <a:lstStyle/>
          <a:p>
            <a:r>
              <a:rPr lang="en-US" u="sng" dirty="0" smtClean="0">
                <a:solidFill>
                  <a:srgbClr val="FF6600"/>
                </a:solidFill>
              </a:rPr>
              <a:t>25</a:t>
            </a:r>
            <a:endParaRPr lang="en-US" u="sng" dirty="0">
              <a:solidFill>
                <a:srgbClr val="FF6600"/>
              </a:solidFill>
            </a:endParaRPr>
          </a:p>
        </p:txBody>
      </p:sp>
      <p:pic>
        <p:nvPicPr>
          <p:cNvPr id="35" name="Picture 34" descr="C cards.tiff"/>
          <p:cNvPicPr>
            <a:picLocks noChangeAspect="1"/>
          </p:cNvPicPr>
          <p:nvPr/>
        </p:nvPicPr>
        <p:blipFill rotWithShape="1">
          <a:blip r:embed="rId4">
            <a:extLst>
              <a:ext uri="{28A0092B-C50C-407E-A947-70E740481C1C}">
                <a14:useLocalDpi xmlns:a14="http://schemas.microsoft.com/office/drawing/2010/main" val="0"/>
              </a:ext>
            </a:extLst>
          </a:blip>
          <a:srcRect l="4341" t="24369" r="85855" b="48848"/>
          <a:stretch/>
        </p:blipFill>
        <p:spPr>
          <a:xfrm>
            <a:off x="7620001" y="1143000"/>
            <a:ext cx="93072" cy="263525"/>
          </a:xfrm>
          <a:prstGeom prst="rect">
            <a:avLst/>
          </a:prstGeom>
          <a:ln>
            <a:solidFill>
              <a:srgbClr val="000000"/>
            </a:solidFill>
          </a:ln>
        </p:spPr>
      </p:pic>
      <p:sp>
        <p:nvSpPr>
          <p:cNvPr id="37" name="TextBox 36"/>
          <p:cNvSpPr txBox="1"/>
          <p:nvPr/>
        </p:nvSpPr>
        <p:spPr>
          <a:xfrm>
            <a:off x="7924800" y="2286000"/>
            <a:ext cx="533400" cy="369332"/>
          </a:xfrm>
          <a:prstGeom prst="rect">
            <a:avLst/>
          </a:prstGeom>
          <a:noFill/>
        </p:spPr>
        <p:txBody>
          <a:bodyPr wrap="square" rtlCol="0">
            <a:spAutoFit/>
          </a:bodyPr>
          <a:lstStyle/>
          <a:p>
            <a:r>
              <a:rPr lang="en-US" u="sng" dirty="0" smtClean="0">
                <a:solidFill>
                  <a:srgbClr val="FF6600"/>
                </a:solidFill>
              </a:rPr>
              <a:t>15</a:t>
            </a:r>
            <a:endParaRPr lang="en-US" u="sng" dirty="0">
              <a:solidFill>
                <a:srgbClr val="FF6600"/>
              </a:solidFill>
            </a:endParaRPr>
          </a:p>
        </p:txBody>
      </p:sp>
      <p:pic>
        <p:nvPicPr>
          <p:cNvPr id="39" name="Picture 38" descr="C cards.tiff"/>
          <p:cNvPicPr>
            <a:picLocks noChangeAspect="1"/>
          </p:cNvPicPr>
          <p:nvPr/>
        </p:nvPicPr>
        <p:blipFill rotWithShape="1">
          <a:blip r:embed="rId4">
            <a:extLst>
              <a:ext uri="{28A0092B-C50C-407E-A947-70E740481C1C}">
                <a14:useLocalDpi xmlns:a14="http://schemas.microsoft.com/office/drawing/2010/main" val="0"/>
              </a:ext>
            </a:extLst>
          </a:blip>
          <a:srcRect l="30948" t="24369" r="50812" b="48848"/>
          <a:stretch/>
        </p:blipFill>
        <p:spPr>
          <a:xfrm>
            <a:off x="6248400" y="1828800"/>
            <a:ext cx="173166" cy="263525"/>
          </a:xfrm>
          <a:prstGeom prst="rect">
            <a:avLst/>
          </a:prstGeom>
          <a:ln>
            <a:solidFill>
              <a:schemeClr val="tx1"/>
            </a:solidFill>
          </a:ln>
        </p:spPr>
      </p:pic>
      <p:sp>
        <p:nvSpPr>
          <p:cNvPr id="40" name="TextBox 39"/>
          <p:cNvSpPr txBox="1"/>
          <p:nvPr/>
        </p:nvSpPr>
        <p:spPr>
          <a:xfrm>
            <a:off x="6781800" y="1447800"/>
            <a:ext cx="381000" cy="369332"/>
          </a:xfrm>
          <a:prstGeom prst="rect">
            <a:avLst/>
          </a:prstGeom>
          <a:noFill/>
        </p:spPr>
        <p:txBody>
          <a:bodyPr wrap="square" rtlCol="0">
            <a:spAutoFit/>
          </a:bodyPr>
          <a:lstStyle/>
          <a:p>
            <a:r>
              <a:rPr lang="en-US" u="sng" dirty="0">
                <a:solidFill>
                  <a:srgbClr val="FF6600"/>
                </a:solidFill>
              </a:rPr>
              <a:t>6</a:t>
            </a:r>
          </a:p>
        </p:txBody>
      </p:sp>
      <p:sp>
        <p:nvSpPr>
          <p:cNvPr id="44" name="TextBox 43"/>
          <p:cNvSpPr txBox="1"/>
          <p:nvPr/>
        </p:nvSpPr>
        <p:spPr>
          <a:xfrm>
            <a:off x="7086600" y="2145268"/>
            <a:ext cx="381000" cy="369332"/>
          </a:xfrm>
          <a:prstGeom prst="rect">
            <a:avLst/>
          </a:prstGeom>
          <a:noFill/>
        </p:spPr>
        <p:txBody>
          <a:bodyPr wrap="square" rtlCol="0">
            <a:spAutoFit/>
          </a:bodyPr>
          <a:lstStyle/>
          <a:p>
            <a:r>
              <a:rPr lang="en-US" u="sng" dirty="0">
                <a:solidFill>
                  <a:srgbClr val="FF6600"/>
                </a:solidFill>
              </a:rPr>
              <a:t>6</a:t>
            </a:r>
          </a:p>
        </p:txBody>
      </p:sp>
      <p:pic>
        <p:nvPicPr>
          <p:cNvPr id="49" name="Picture 48" descr="C cards.tiff"/>
          <p:cNvPicPr>
            <a:picLocks noChangeAspect="1"/>
          </p:cNvPicPr>
          <p:nvPr/>
        </p:nvPicPr>
        <p:blipFill rotWithShape="1">
          <a:blip r:embed="rId4">
            <a:extLst>
              <a:ext uri="{28A0092B-C50C-407E-A947-70E740481C1C}">
                <a14:useLocalDpi xmlns:a14="http://schemas.microsoft.com/office/drawing/2010/main" val="0"/>
              </a:ext>
            </a:extLst>
          </a:blip>
          <a:srcRect l="4441" t="50328" r="6976" b="5892"/>
          <a:stretch/>
        </p:blipFill>
        <p:spPr>
          <a:xfrm>
            <a:off x="5486400" y="5590080"/>
            <a:ext cx="842982" cy="431800"/>
          </a:xfrm>
          <a:prstGeom prst="rect">
            <a:avLst/>
          </a:prstGeom>
          <a:ln>
            <a:solidFill>
              <a:srgbClr val="000000"/>
            </a:solidFill>
          </a:ln>
        </p:spPr>
      </p:pic>
      <p:pic>
        <p:nvPicPr>
          <p:cNvPr id="51" name="Picture 50" descr="C cards.tiff"/>
          <p:cNvPicPr>
            <a:picLocks noChangeAspect="1"/>
          </p:cNvPicPr>
          <p:nvPr/>
        </p:nvPicPr>
        <p:blipFill rotWithShape="1">
          <a:blip r:embed="rId4">
            <a:extLst>
              <a:ext uri="{28A0092B-C50C-407E-A947-70E740481C1C}">
                <a14:useLocalDpi xmlns:a14="http://schemas.microsoft.com/office/drawing/2010/main" val="0"/>
              </a:ext>
            </a:extLst>
          </a:blip>
          <a:srcRect l="4341" t="24369" r="50812" b="48848"/>
          <a:stretch/>
        </p:blipFill>
        <p:spPr>
          <a:xfrm>
            <a:off x="5334000" y="5734050"/>
            <a:ext cx="425761" cy="263525"/>
          </a:xfrm>
          <a:prstGeom prst="rect">
            <a:avLst/>
          </a:prstGeom>
          <a:ln>
            <a:solidFill>
              <a:schemeClr val="tx1"/>
            </a:solidFill>
          </a:ln>
        </p:spPr>
      </p:pic>
      <p:pic>
        <p:nvPicPr>
          <p:cNvPr id="48" name="Picture 47" descr="C cards.tiff"/>
          <p:cNvPicPr>
            <a:picLocks noChangeAspect="1"/>
          </p:cNvPicPr>
          <p:nvPr/>
        </p:nvPicPr>
        <p:blipFill rotWithShape="1">
          <a:blip r:embed="rId4">
            <a:extLst>
              <a:ext uri="{28A0092B-C50C-407E-A947-70E740481C1C}">
                <a14:useLocalDpi xmlns:a14="http://schemas.microsoft.com/office/drawing/2010/main" val="0"/>
              </a:ext>
            </a:extLst>
          </a:blip>
          <a:srcRect l="13371" t="42117" r="67879" b="48848"/>
          <a:stretch/>
        </p:blipFill>
        <p:spPr>
          <a:xfrm>
            <a:off x="6096000" y="5584825"/>
            <a:ext cx="178010" cy="88900"/>
          </a:xfrm>
          <a:prstGeom prst="rect">
            <a:avLst/>
          </a:prstGeom>
          <a:ln>
            <a:solidFill>
              <a:schemeClr val="tx1"/>
            </a:solidFill>
          </a:ln>
        </p:spPr>
      </p:pic>
      <p:sp>
        <p:nvSpPr>
          <p:cNvPr id="52" name="TextBox 51"/>
          <p:cNvSpPr txBox="1"/>
          <p:nvPr/>
        </p:nvSpPr>
        <p:spPr>
          <a:xfrm>
            <a:off x="5181600" y="4191000"/>
            <a:ext cx="533400" cy="369332"/>
          </a:xfrm>
          <a:prstGeom prst="rect">
            <a:avLst/>
          </a:prstGeom>
          <a:noFill/>
        </p:spPr>
        <p:txBody>
          <a:bodyPr wrap="square" rtlCol="0">
            <a:spAutoFit/>
          </a:bodyPr>
          <a:lstStyle/>
          <a:p>
            <a:r>
              <a:rPr lang="en-US" u="sng" dirty="0" smtClean="0">
                <a:solidFill>
                  <a:srgbClr val="FF6600"/>
                </a:solidFill>
              </a:rPr>
              <a:t>64</a:t>
            </a:r>
            <a:endParaRPr lang="en-US" u="sng" dirty="0">
              <a:solidFill>
                <a:srgbClr val="FF6600"/>
              </a:solidFill>
            </a:endParaRPr>
          </a:p>
        </p:txBody>
      </p:sp>
      <p:sp>
        <p:nvSpPr>
          <p:cNvPr id="50" name="TextBox 49"/>
          <p:cNvSpPr txBox="1"/>
          <p:nvPr/>
        </p:nvSpPr>
        <p:spPr>
          <a:xfrm>
            <a:off x="5638800" y="2667000"/>
            <a:ext cx="685800" cy="369332"/>
          </a:xfrm>
          <a:prstGeom prst="rect">
            <a:avLst/>
          </a:prstGeom>
          <a:noFill/>
        </p:spPr>
        <p:txBody>
          <a:bodyPr wrap="square" rtlCol="0">
            <a:spAutoFit/>
          </a:bodyPr>
          <a:lstStyle/>
          <a:p>
            <a:r>
              <a:rPr lang="en-US" dirty="0" smtClean="0">
                <a:solidFill>
                  <a:srgbClr val="0000FF"/>
                </a:solidFill>
              </a:rPr>
              <a:t>320</a:t>
            </a:r>
            <a:endParaRPr lang="en-US" dirty="0">
              <a:solidFill>
                <a:srgbClr val="0000FF"/>
              </a:solidFill>
            </a:endParaRPr>
          </a:p>
        </p:txBody>
      </p:sp>
      <p:sp>
        <p:nvSpPr>
          <p:cNvPr id="55" name="TextBox 54"/>
          <p:cNvSpPr txBox="1"/>
          <p:nvPr/>
        </p:nvSpPr>
        <p:spPr>
          <a:xfrm>
            <a:off x="5715000" y="5105400"/>
            <a:ext cx="685800" cy="369332"/>
          </a:xfrm>
          <a:prstGeom prst="rect">
            <a:avLst/>
          </a:prstGeom>
          <a:noFill/>
        </p:spPr>
        <p:txBody>
          <a:bodyPr wrap="square" rtlCol="0">
            <a:spAutoFit/>
          </a:bodyPr>
          <a:lstStyle/>
          <a:p>
            <a:r>
              <a:rPr lang="en-US" dirty="0" smtClean="0">
                <a:solidFill>
                  <a:srgbClr val="0000FF"/>
                </a:solidFill>
              </a:rPr>
              <a:t>67</a:t>
            </a:r>
            <a:endParaRPr lang="en-US" dirty="0">
              <a:solidFill>
                <a:srgbClr val="0000FF"/>
              </a:solidFill>
            </a:endParaRPr>
          </a:p>
        </p:txBody>
      </p:sp>
      <p:pic>
        <p:nvPicPr>
          <p:cNvPr id="56" name="Picture 55" descr="C cards.tiff"/>
          <p:cNvPicPr>
            <a:picLocks noChangeAspect="1"/>
          </p:cNvPicPr>
          <p:nvPr/>
        </p:nvPicPr>
        <p:blipFill rotWithShape="1">
          <a:blip r:embed="rId4">
            <a:extLst>
              <a:ext uri="{28A0092B-C50C-407E-A947-70E740481C1C}">
                <a14:useLocalDpi xmlns:a14="http://schemas.microsoft.com/office/drawing/2010/main" val="0"/>
              </a:ext>
            </a:extLst>
          </a:blip>
          <a:srcRect l="4441" t="6929" r="6976" b="48706"/>
          <a:stretch/>
        </p:blipFill>
        <p:spPr>
          <a:xfrm>
            <a:off x="5943600" y="2229426"/>
            <a:ext cx="842982" cy="437574"/>
          </a:xfrm>
          <a:prstGeom prst="rect">
            <a:avLst/>
          </a:prstGeom>
          <a:ln>
            <a:solidFill>
              <a:srgbClr val="000000"/>
            </a:solidFill>
          </a:ln>
        </p:spPr>
      </p:pic>
      <p:pic>
        <p:nvPicPr>
          <p:cNvPr id="57" name="Picture 56" descr="C cards.tiff"/>
          <p:cNvPicPr>
            <a:picLocks noChangeAspect="1"/>
          </p:cNvPicPr>
          <p:nvPr/>
        </p:nvPicPr>
        <p:blipFill rotWithShape="1">
          <a:blip r:embed="rId4">
            <a:extLst>
              <a:ext uri="{28A0092B-C50C-407E-A947-70E740481C1C}">
                <a14:useLocalDpi xmlns:a14="http://schemas.microsoft.com/office/drawing/2010/main" val="0"/>
              </a:ext>
            </a:extLst>
          </a:blip>
          <a:srcRect l="4341" t="6944" r="50812" b="74986"/>
          <a:stretch/>
        </p:blipFill>
        <p:spPr>
          <a:xfrm>
            <a:off x="5562600" y="1981200"/>
            <a:ext cx="425761" cy="177800"/>
          </a:xfrm>
          <a:prstGeom prst="rect">
            <a:avLst/>
          </a:prstGeom>
          <a:ln>
            <a:solidFill>
              <a:schemeClr val="tx1"/>
            </a:solidFill>
          </a:ln>
        </p:spPr>
      </p:pic>
      <p:pic>
        <p:nvPicPr>
          <p:cNvPr id="58" name="Picture 57" descr="C cards.tiff"/>
          <p:cNvPicPr>
            <a:picLocks noChangeAspect="1"/>
          </p:cNvPicPr>
          <p:nvPr/>
        </p:nvPicPr>
        <p:blipFill rotWithShape="1">
          <a:blip r:embed="rId4">
            <a:extLst>
              <a:ext uri="{28A0092B-C50C-407E-A947-70E740481C1C}">
                <a14:useLocalDpi xmlns:a14="http://schemas.microsoft.com/office/drawing/2010/main" val="0"/>
              </a:ext>
            </a:extLst>
          </a:blip>
          <a:srcRect l="13371" t="24369" r="67879" b="57883"/>
          <a:stretch/>
        </p:blipFill>
        <p:spPr>
          <a:xfrm>
            <a:off x="5334000" y="2438400"/>
            <a:ext cx="178010" cy="174625"/>
          </a:xfrm>
          <a:prstGeom prst="rect">
            <a:avLst/>
          </a:prstGeom>
          <a:ln>
            <a:solidFill>
              <a:schemeClr val="tx1"/>
            </a:solidFill>
          </a:ln>
        </p:spPr>
      </p:pic>
      <p:sp>
        <p:nvSpPr>
          <p:cNvPr id="59" name="TextBox 58"/>
          <p:cNvSpPr txBox="1"/>
          <p:nvPr/>
        </p:nvSpPr>
        <p:spPr>
          <a:xfrm>
            <a:off x="8077200" y="5486400"/>
            <a:ext cx="685800" cy="369332"/>
          </a:xfrm>
          <a:prstGeom prst="rect">
            <a:avLst/>
          </a:prstGeom>
          <a:noFill/>
        </p:spPr>
        <p:txBody>
          <a:bodyPr wrap="square" rtlCol="0">
            <a:spAutoFit/>
          </a:bodyPr>
          <a:lstStyle/>
          <a:p>
            <a:r>
              <a:rPr lang="en-US" dirty="0" smtClean="0">
                <a:solidFill>
                  <a:srgbClr val="0000FF"/>
                </a:solidFill>
              </a:rPr>
              <a:t>100</a:t>
            </a:r>
            <a:endParaRPr lang="en-US" dirty="0">
              <a:solidFill>
                <a:srgbClr val="0000FF"/>
              </a:solidFill>
            </a:endParaRPr>
          </a:p>
        </p:txBody>
      </p:sp>
      <p:sp>
        <p:nvSpPr>
          <p:cNvPr id="60" name="TextBox 59"/>
          <p:cNvSpPr txBox="1"/>
          <p:nvPr/>
        </p:nvSpPr>
        <p:spPr>
          <a:xfrm>
            <a:off x="7696200" y="3429000"/>
            <a:ext cx="653552" cy="369332"/>
          </a:xfrm>
          <a:prstGeom prst="rect">
            <a:avLst/>
          </a:prstGeom>
          <a:noFill/>
        </p:spPr>
        <p:txBody>
          <a:bodyPr wrap="square" rtlCol="0">
            <a:spAutoFit/>
          </a:bodyPr>
          <a:lstStyle/>
          <a:p>
            <a:r>
              <a:rPr lang="en-US" dirty="0" smtClean="0">
                <a:solidFill>
                  <a:srgbClr val="0000FF"/>
                </a:solidFill>
              </a:rPr>
              <a:t>10</a:t>
            </a:r>
            <a:endParaRPr lang="en-US" dirty="0">
              <a:solidFill>
                <a:srgbClr val="0000FF"/>
              </a:solidFill>
            </a:endParaRPr>
          </a:p>
        </p:txBody>
      </p:sp>
      <p:sp>
        <p:nvSpPr>
          <p:cNvPr id="61" name="TextBox 60"/>
          <p:cNvSpPr txBox="1"/>
          <p:nvPr/>
        </p:nvSpPr>
        <p:spPr>
          <a:xfrm>
            <a:off x="7848600" y="1143000"/>
            <a:ext cx="501152" cy="369332"/>
          </a:xfrm>
          <a:prstGeom prst="rect">
            <a:avLst/>
          </a:prstGeom>
          <a:noFill/>
        </p:spPr>
        <p:txBody>
          <a:bodyPr wrap="square" rtlCol="0">
            <a:spAutoFit/>
          </a:bodyPr>
          <a:lstStyle/>
          <a:p>
            <a:r>
              <a:rPr lang="en-US" dirty="0" smtClean="0">
                <a:solidFill>
                  <a:srgbClr val="0000FF"/>
                </a:solidFill>
              </a:rPr>
              <a:t>3</a:t>
            </a:r>
            <a:endParaRPr lang="en-US" dirty="0">
              <a:solidFill>
                <a:srgbClr val="0000FF"/>
              </a:solidFill>
            </a:endParaRPr>
          </a:p>
        </p:txBody>
      </p:sp>
    </p:spTree>
    <p:extLst>
      <p:ext uri="{BB962C8B-B14F-4D97-AF65-F5344CB8AC3E}">
        <p14:creationId xmlns:p14="http://schemas.microsoft.com/office/powerpoint/2010/main" val="77736782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 cards.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1600200"/>
            <a:ext cx="3537842" cy="3666672"/>
          </a:xfrm>
          <a:prstGeom prst="rect">
            <a:avLst/>
          </a:prstGeom>
        </p:spPr>
      </p:pic>
      <p:sp>
        <p:nvSpPr>
          <p:cNvPr id="11" name="TextBox 10"/>
          <p:cNvSpPr txBox="1"/>
          <p:nvPr/>
        </p:nvSpPr>
        <p:spPr>
          <a:xfrm>
            <a:off x="4343400" y="2362200"/>
            <a:ext cx="4191000" cy="1077218"/>
          </a:xfrm>
          <a:prstGeom prst="rect">
            <a:avLst/>
          </a:prstGeom>
          <a:noFill/>
        </p:spPr>
        <p:txBody>
          <a:bodyPr wrap="square" rtlCol="0">
            <a:spAutoFit/>
          </a:bodyPr>
          <a:lstStyle/>
          <a:p>
            <a:r>
              <a:rPr lang="en-US" sz="3200" dirty="0" smtClean="0"/>
              <a:t>Each square is 100 carbon atoms</a:t>
            </a:r>
            <a:endParaRPr lang="en-US" sz="3200" dirty="0"/>
          </a:p>
        </p:txBody>
      </p:sp>
      <p:sp>
        <p:nvSpPr>
          <p:cNvPr id="12" name="TextBox 11"/>
          <p:cNvSpPr txBox="1"/>
          <p:nvPr/>
        </p:nvSpPr>
        <p:spPr>
          <a:xfrm>
            <a:off x="762000" y="457200"/>
            <a:ext cx="7772400" cy="769441"/>
          </a:xfrm>
          <a:prstGeom prst="rect">
            <a:avLst/>
          </a:prstGeom>
          <a:noFill/>
        </p:spPr>
        <p:txBody>
          <a:bodyPr wrap="square" rtlCol="0">
            <a:spAutoFit/>
          </a:bodyPr>
          <a:lstStyle/>
          <a:p>
            <a:pPr algn="ctr"/>
            <a:r>
              <a:rPr lang="en-US" sz="4400" dirty="0"/>
              <a:t>Tracking Carbon </a:t>
            </a:r>
            <a:r>
              <a:rPr lang="en-US" sz="4400" dirty="0" smtClean="0"/>
              <a:t>Atoms</a:t>
            </a:r>
            <a:endParaRPr lang="en-US" sz="4400" dirty="0"/>
          </a:p>
        </p:txBody>
      </p:sp>
    </p:spTree>
    <p:extLst>
      <p:ext uri="{BB962C8B-B14F-4D97-AF65-F5344CB8AC3E}">
        <p14:creationId xmlns:p14="http://schemas.microsoft.com/office/powerpoint/2010/main" val="322862911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0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3495676" y="1209675"/>
            <a:ext cx="6857999" cy="4438650"/>
          </a:xfrm>
          <a:prstGeom prst="rect">
            <a:avLst/>
          </a:prstGeom>
        </p:spPr>
      </p:pic>
      <p:sp>
        <p:nvSpPr>
          <p:cNvPr id="5" name="TextBox 4"/>
          <p:cNvSpPr txBox="1"/>
          <p:nvPr/>
        </p:nvSpPr>
        <p:spPr>
          <a:xfrm>
            <a:off x="457200" y="304800"/>
            <a:ext cx="4267200" cy="5078314"/>
          </a:xfrm>
          <a:prstGeom prst="rect">
            <a:avLst/>
          </a:prstGeom>
          <a:noFill/>
        </p:spPr>
        <p:txBody>
          <a:bodyPr wrap="square" rtlCol="0">
            <a:spAutoFit/>
          </a:bodyPr>
          <a:lstStyle/>
          <a:p>
            <a:r>
              <a:rPr lang="en-US" sz="3600" dirty="0" smtClean="0"/>
              <a:t>You will keep track of two types of numbers:</a:t>
            </a:r>
          </a:p>
          <a:p>
            <a:pPr marL="742950" indent="-742950">
              <a:buAutoNum type="arabicParenR"/>
            </a:pPr>
            <a:r>
              <a:rPr lang="en-US" sz="3600" b="1" dirty="0" smtClean="0">
                <a:solidFill>
                  <a:srgbClr val="FF6600"/>
                </a:solidFill>
              </a:rPr>
              <a:t>The number of carbon atoms that moved </a:t>
            </a:r>
          </a:p>
          <a:p>
            <a:pPr marL="742950" indent="-742950">
              <a:buAutoNum type="arabicParenR"/>
            </a:pPr>
            <a:r>
              <a:rPr lang="en-US" sz="3600" b="1" dirty="0" smtClean="0">
                <a:solidFill>
                  <a:srgbClr val="0000FF"/>
                </a:solidFill>
              </a:rPr>
              <a:t>The number of carbon atoms that stayed</a:t>
            </a:r>
            <a:endParaRPr lang="en-US" sz="3600" b="1" dirty="0">
              <a:solidFill>
                <a:srgbClr val="0000FF"/>
              </a:solidFill>
            </a:endParaRPr>
          </a:p>
        </p:txBody>
      </p:sp>
    </p:spTree>
    <p:extLst>
      <p:ext uri="{BB962C8B-B14F-4D97-AF65-F5344CB8AC3E}">
        <p14:creationId xmlns:p14="http://schemas.microsoft.com/office/powerpoint/2010/main" val="24935198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For example:</a:t>
            </a:r>
            <a:endParaRPr lang="en-US" dirty="0"/>
          </a:p>
        </p:txBody>
      </p:sp>
      <p:pic>
        <p:nvPicPr>
          <p:cNvPr id="4" name="Picture 3" descr="Slide1.jpg"/>
          <p:cNvPicPr>
            <a:picLocks noChangeAspect="1"/>
          </p:cNvPicPr>
          <p:nvPr/>
        </p:nvPicPr>
        <p:blipFill rotWithShape="1">
          <a:blip r:embed="rId2">
            <a:extLst>
              <a:ext uri="{28A0092B-C50C-407E-A947-70E740481C1C}">
                <a14:useLocalDpi xmlns:a14="http://schemas.microsoft.com/office/drawing/2010/main" val="0"/>
              </a:ext>
            </a:extLst>
          </a:blip>
          <a:srcRect t="51359" r="40370"/>
          <a:stretch/>
        </p:blipFill>
        <p:spPr>
          <a:xfrm rot="16200000">
            <a:off x="3105742" y="1618658"/>
            <a:ext cx="6857999" cy="3620682"/>
          </a:xfrm>
          <a:prstGeom prst="rect">
            <a:avLst/>
          </a:prstGeom>
        </p:spPr>
      </p:pic>
      <p:pic>
        <p:nvPicPr>
          <p:cNvPr id="6" name="Picture 5" descr="C cards.tiff"/>
          <p:cNvPicPr>
            <a:picLocks noChangeAspect="1"/>
          </p:cNvPicPr>
          <p:nvPr/>
        </p:nvPicPr>
        <p:blipFill rotWithShape="1">
          <a:blip r:embed="rId3">
            <a:extLst>
              <a:ext uri="{28A0092B-C50C-407E-A947-70E740481C1C}">
                <a14:useLocalDpi xmlns:a14="http://schemas.microsoft.com/office/drawing/2010/main" val="0"/>
              </a:ext>
            </a:extLst>
          </a:blip>
          <a:srcRect l="3964" t="6355" r="50812" b="5699"/>
          <a:stretch/>
        </p:blipFill>
        <p:spPr>
          <a:xfrm>
            <a:off x="6266603" y="3886200"/>
            <a:ext cx="753706" cy="1519091"/>
          </a:xfrm>
          <a:prstGeom prst="rect">
            <a:avLst/>
          </a:prstGeom>
        </p:spPr>
      </p:pic>
      <p:pic>
        <p:nvPicPr>
          <p:cNvPr id="7" name="Picture 6" descr="C cards.tiff"/>
          <p:cNvPicPr>
            <a:picLocks noChangeAspect="1"/>
          </p:cNvPicPr>
          <p:nvPr/>
        </p:nvPicPr>
        <p:blipFill rotWithShape="1">
          <a:blip r:embed="rId3">
            <a:extLst>
              <a:ext uri="{28A0092B-C50C-407E-A947-70E740481C1C}">
                <a14:useLocalDpi xmlns:a14="http://schemas.microsoft.com/office/drawing/2010/main" val="0"/>
              </a:ext>
            </a:extLst>
          </a:blip>
          <a:srcRect l="3964" t="6355" r="50812" b="5699"/>
          <a:stretch/>
        </p:blipFill>
        <p:spPr>
          <a:xfrm>
            <a:off x="5525683" y="3886200"/>
            <a:ext cx="753706" cy="1519091"/>
          </a:xfrm>
          <a:prstGeom prst="rect">
            <a:avLst/>
          </a:prstGeom>
        </p:spPr>
      </p:pic>
      <p:sp>
        <p:nvSpPr>
          <p:cNvPr id="9" name="TextBox 8"/>
          <p:cNvSpPr txBox="1"/>
          <p:nvPr/>
        </p:nvSpPr>
        <p:spPr>
          <a:xfrm>
            <a:off x="6440083" y="2819400"/>
            <a:ext cx="914400" cy="523220"/>
          </a:xfrm>
          <a:prstGeom prst="rect">
            <a:avLst/>
          </a:prstGeom>
          <a:noFill/>
        </p:spPr>
        <p:txBody>
          <a:bodyPr wrap="square" rtlCol="0">
            <a:spAutoFit/>
          </a:bodyPr>
          <a:lstStyle/>
          <a:p>
            <a:r>
              <a:rPr lang="en-US" sz="2800" b="1" u="sng" dirty="0" smtClean="0">
                <a:solidFill>
                  <a:srgbClr val="FF6600"/>
                </a:solidFill>
              </a:rPr>
              <a:t>50</a:t>
            </a:r>
            <a:endParaRPr lang="en-US" sz="2800" b="1" u="sng" dirty="0">
              <a:solidFill>
                <a:srgbClr val="FF6600"/>
              </a:solidFill>
            </a:endParaRPr>
          </a:p>
        </p:txBody>
      </p:sp>
      <p:cxnSp>
        <p:nvCxnSpPr>
          <p:cNvPr id="11" name="Straight Arrow Connector 10"/>
          <p:cNvCxnSpPr/>
          <p:nvPr/>
        </p:nvCxnSpPr>
        <p:spPr>
          <a:xfrm flipV="1">
            <a:off x="6248400" y="2667000"/>
            <a:ext cx="0" cy="990600"/>
          </a:xfrm>
          <a:prstGeom prst="straightConnector1">
            <a:avLst/>
          </a:prstGeom>
          <a:ln w="5715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7772400" y="3962400"/>
            <a:ext cx="1371600" cy="1200328"/>
          </a:xfrm>
          <a:prstGeom prst="rect">
            <a:avLst/>
          </a:prstGeom>
          <a:noFill/>
        </p:spPr>
        <p:txBody>
          <a:bodyPr wrap="square" rtlCol="0">
            <a:spAutoFit/>
          </a:bodyPr>
          <a:lstStyle/>
          <a:p>
            <a:r>
              <a:rPr lang="en-US" sz="2400" b="1" dirty="0" smtClean="0">
                <a:solidFill>
                  <a:srgbClr val="0000FF"/>
                </a:solidFill>
              </a:rPr>
              <a:t>100 -50</a:t>
            </a:r>
          </a:p>
          <a:p>
            <a:endParaRPr lang="en-US" sz="2400" b="1" dirty="0">
              <a:solidFill>
                <a:srgbClr val="0000FF"/>
              </a:solidFill>
            </a:endParaRPr>
          </a:p>
          <a:p>
            <a:r>
              <a:rPr lang="en-US" sz="2400" b="1" dirty="0" smtClean="0">
                <a:solidFill>
                  <a:srgbClr val="0000FF"/>
                </a:solidFill>
              </a:rPr>
              <a:t> = 50 left</a:t>
            </a:r>
            <a:endParaRPr lang="en-US" sz="2400" b="1" dirty="0">
              <a:solidFill>
                <a:srgbClr val="0000FF"/>
              </a:solidFill>
            </a:endParaRPr>
          </a:p>
        </p:txBody>
      </p:sp>
      <p:sp>
        <p:nvSpPr>
          <p:cNvPr id="13" name="TextBox 12"/>
          <p:cNvSpPr txBox="1"/>
          <p:nvPr/>
        </p:nvSpPr>
        <p:spPr>
          <a:xfrm>
            <a:off x="7620000" y="381000"/>
            <a:ext cx="1219200" cy="461665"/>
          </a:xfrm>
          <a:prstGeom prst="rect">
            <a:avLst/>
          </a:prstGeom>
          <a:noFill/>
        </p:spPr>
        <p:txBody>
          <a:bodyPr wrap="square" rtlCol="0">
            <a:spAutoFit/>
          </a:bodyPr>
          <a:lstStyle/>
          <a:p>
            <a:r>
              <a:rPr lang="en-US" sz="2400" b="1" dirty="0" smtClean="0">
                <a:solidFill>
                  <a:srgbClr val="0000FF"/>
                </a:solidFill>
              </a:rPr>
              <a:t>50</a:t>
            </a:r>
            <a:endParaRPr lang="en-US" sz="2400" b="1" dirty="0">
              <a:solidFill>
                <a:srgbClr val="0000FF"/>
              </a:solidFill>
            </a:endParaRPr>
          </a:p>
        </p:txBody>
      </p:sp>
      <p:sp>
        <p:nvSpPr>
          <p:cNvPr id="14" name="Rectangle 13"/>
          <p:cNvSpPr/>
          <p:nvPr/>
        </p:nvSpPr>
        <p:spPr>
          <a:xfrm>
            <a:off x="457200" y="1828800"/>
            <a:ext cx="4876800" cy="3416320"/>
          </a:xfrm>
          <a:prstGeom prst="rect">
            <a:avLst/>
          </a:prstGeom>
        </p:spPr>
        <p:txBody>
          <a:bodyPr wrap="square">
            <a:spAutoFit/>
          </a:bodyPr>
          <a:lstStyle/>
          <a:p>
            <a:pPr marL="742950" indent="-742950">
              <a:buAutoNum type="arabicParenR"/>
            </a:pPr>
            <a:r>
              <a:rPr lang="en-US" sz="3600" b="1" dirty="0">
                <a:solidFill>
                  <a:srgbClr val="FF6600"/>
                </a:solidFill>
              </a:rPr>
              <a:t>The number of carbon atoms that </a:t>
            </a:r>
            <a:r>
              <a:rPr lang="en-US" sz="3600" b="1" dirty="0" smtClean="0">
                <a:solidFill>
                  <a:srgbClr val="FF6600"/>
                </a:solidFill>
              </a:rPr>
              <a:t>moved </a:t>
            </a:r>
          </a:p>
          <a:p>
            <a:pPr marL="742950" indent="-742950">
              <a:buAutoNum type="arabicParenR"/>
            </a:pPr>
            <a:r>
              <a:rPr lang="en-US" sz="3600" b="1" dirty="0" smtClean="0">
                <a:solidFill>
                  <a:srgbClr val="0000FF"/>
                </a:solidFill>
              </a:rPr>
              <a:t>The </a:t>
            </a:r>
            <a:r>
              <a:rPr lang="en-US" sz="3600" b="1" dirty="0">
                <a:solidFill>
                  <a:srgbClr val="0000FF"/>
                </a:solidFill>
              </a:rPr>
              <a:t>number of carbon atoms that </a:t>
            </a:r>
            <a:r>
              <a:rPr lang="en-US" sz="3600" b="1" dirty="0" smtClean="0">
                <a:solidFill>
                  <a:srgbClr val="0000FF"/>
                </a:solidFill>
              </a:rPr>
              <a:t>stayed</a:t>
            </a:r>
            <a:endParaRPr lang="en-US" sz="3600" b="1" dirty="0">
              <a:solidFill>
                <a:srgbClr val="0000FF"/>
              </a:solidFill>
            </a:endParaRPr>
          </a:p>
        </p:txBody>
      </p:sp>
    </p:spTree>
    <p:extLst>
      <p:ext uri="{BB962C8B-B14F-4D97-AF65-F5344CB8AC3E}">
        <p14:creationId xmlns:p14="http://schemas.microsoft.com/office/powerpoint/2010/main" val="113033862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0087 -1.38825E-6 C -0.00173 -0.05136 -0.00399 -0.1025 -0.00364 -0.18949 C -0.0033 -0.27626 0.00278 -0.46622 0.00417 -0.52152 " pathEditMode="relative" rAng="0" ptsTypes="aaA">
                                      <p:cBhvr>
                                        <p:cTn id="6" dur="2000" fill="hold"/>
                                        <p:tgtEl>
                                          <p:spTgt spid="6"/>
                                        </p:tgtEl>
                                        <p:attrNameLst>
                                          <p:attrName>ppt_x</p:attrName>
                                          <p:attrName>ppt_y</p:attrName>
                                        </p:attrNameLst>
                                      </p:cBhvr>
                                      <p:rCtr x="-87" y="-26076"/>
                                    </p:animMotion>
                                  </p:childTnLst>
                                </p:cTn>
                              </p:par>
                              <p:par>
                                <p:cTn id="7" presetID="1" presetClass="entr" presetSubtype="0" fill="hold" nodeType="withEffect">
                                  <p:stCondLst>
                                    <p:cond delay="0"/>
                                  </p:stCondLst>
                                  <p:childTnLst>
                                    <p:set>
                                      <p:cBhvr>
                                        <p:cTn id="8" dur="1" fill="hold">
                                          <p:stCondLst>
                                            <p:cond delay="0"/>
                                          </p:stCondLst>
                                        </p:cTn>
                                        <p:tgtEl>
                                          <p:spTgt spid="14">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114800" cy="3306762"/>
          </a:xfrm>
        </p:spPr>
        <p:txBody>
          <a:bodyPr>
            <a:normAutofit/>
          </a:bodyPr>
          <a:lstStyle/>
          <a:p>
            <a:pPr algn="l"/>
            <a:r>
              <a:rPr lang="en-US" dirty="0" smtClean="0"/>
              <a:t>Also, write the process that occurred near each arrow.</a:t>
            </a:r>
            <a:endParaRPr lang="en-US" dirty="0"/>
          </a:p>
        </p:txBody>
      </p:sp>
      <p:pic>
        <p:nvPicPr>
          <p:cNvPr id="4" name="Picture 3" descr="Slide1.jpg"/>
          <p:cNvPicPr>
            <a:picLocks noChangeAspect="1"/>
          </p:cNvPicPr>
          <p:nvPr/>
        </p:nvPicPr>
        <p:blipFill rotWithShape="1">
          <a:blip r:embed="rId2">
            <a:extLst>
              <a:ext uri="{28A0092B-C50C-407E-A947-70E740481C1C}">
                <a14:useLocalDpi xmlns:a14="http://schemas.microsoft.com/office/drawing/2010/main" val="0"/>
              </a:ext>
            </a:extLst>
          </a:blip>
          <a:srcRect t="51359" r="40370"/>
          <a:stretch/>
        </p:blipFill>
        <p:spPr>
          <a:xfrm rot="16200000">
            <a:off x="3105742" y="1618658"/>
            <a:ext cx="6857999" cy="3620682"/>
          </a:xfrm>
          <a:prstGeom prst="rect">
            <a:avLst/>
          </a:prstGeom>
        </p:spPr>
      </p:pic>
      <p:pic>
        <p:nvPicPr>
          <p:cNvPr id="6" name="Picture 5" descr="C cards.tiff"/>
          <p:cNvPicPr>
            <a:picLocks noChangeAspect="1"/>
          </p:cNvPicPr>
          <p:nvPr/>
        </p:nvPicPr>
        <p:blipFill rotWithShape="1">
          <a:blip r:embed="rId3">
            <a:extLst>
              <a:ext uri="{28A0092B-C50C-407E-A947-70E740481C1C}">
                <a14:useLocalDpi xmlns:a14="http://schemas.microsoft.com/office/drawing/2010/main" val="0"/>
              </a:ext>
            </a:extLst>
          </a:blip>
          <a:srcRect l="3964" t="6355" r="50812" b="5699"/>
          <a:stretch/>
        </p:blipFill>
        <p:spPr>
          <a:xfrm>
            <a:off x="6266603" y="3886200"/>
            <a:ext cx="753706" cy="1519091"/>
          </a:xfrm>
          <a:prstGeom prst="rect">
            <a:avLst/>
          </a:prstGeom>
        </p:spPr>
      </p:pic>
      <p:pic>
        <p:nvPicPr>
          <p:cNvPr id="7" name="Picture 6" descr="C cards.tiff"/>
          <p:cNvPicPr>
            <a:picLocks noChangeAspect="1"/>
          </p:cNvPicPr>
          <p:nvPr/>
        </p:nvPicPr>
        <p:blipFill rotWithShape="1">
          <a:blip r:embed="rId3">
            <a:extLst>
              <a:ext uri="{28A0092B-C50C-407E-A947-70E740481C1C}">
                <a14:useLocalDpi xmlns:a14="http://schemas.microsoft.com/office/drawing/2010/main" val="0"/>
              </a:ext>
            </a:extLst>
          </a:blip>
          <a:srcRect l="3964" t="6355" r="50812" b="5699"/>
          <a:stretch/>
        </p:blipFill>
        <p:spPr>
          <a:xfrm>
            <a:off x="5525683" y="3886200"/>
            <a:ext cx="753706" cy="1519091"/>
          </a:xfrm>
          <a:prstGeom prst="rect">
            <a:avLst/>
          </a:prstGeom>
        </p:spPr>
      </p:pic>
      <p:sp>
        <p:nvSpPr>
          <p:cNvPr id="9" name="TextBox 8"/>
          <p:cNvSpPr txBox="1"/>
          <p:nvPr/>
        </p:nvSpPr>
        <p:spPr>
          <a:xfrm>
            <a:off x="6440083" y="2819400"/>
            <a:ext cx="914400" cy="523220"/>
          </a:xfrm>
          <a:prstGeom prst="rect">
            <a:avLst/>
          </a:prstGeom>
          <a:noFill/>
        </p:spPr>
        <p:txBody>
          <a:bodyPr wrap="square" rtlCol="0">
            <a:spAutoFit/>
          </a:bodyPr>
          <a:lstStyle/>
          <a:p>
            <a:r>
              <a:rPr lang="en-US" sz="2800" b="1" u="sng" dirty="0" smtClean="0">
                <a:solidFill>
                  <a:srgbClr val="FF6600"/>
                </a:solidFill>
              </a:rPr>
              <a:t>50</a:t>
            </a:r>
            <a:endParaRPr lang="en-US" sz="2800" b="1" u="sng" dirty="0">
              <a:solidFill>
                <a:srgbClr val="FF6600"/>
              </a:solidFill>
            </a:endParaRPr>
          </a:p>
        </p:txBody>
      </p:sp>
      <p:cxnSp>
        <p:nvCxnSpPr>
          <p:cNvPr id="11" name="Straight Arrow Connector 10"/>
          <p:cNvCxnSpPr/>
          <p:nvPr/>
        </p:nvCxnSpPr>
        <p:spPr>
          <a:xfrm flipV="1">
            <a:off x="6248400" y="2667000"/>
            <a:ext cx="0" cy="990600"/>
          </a:xfrm>
          <a:prstGeom prst="straightConnector1">
            <a:avLst/>
          </a:prstGeom>
          <a:ln w="5715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7772400" y="3962400"/>
            <a:ext cx="1371600" cy="1200328"/>
          </a:xfrm>
          <a:prstGeom prst="rect">
            <a:avLst/>
          </a:prstGeom>
          <a:noFill/>
        </p:spPr>
        <p:txBody>
          <a:bodyPr wrap="square" rtlCol="0">
            <a:spAutoFit/>
          </a:bodyPr>
          <a:lstStyle/>
          <a:p>
            <a:r>
              <a:rPr lang="en-US" sz="2400" b="1" dirty="0" smtClean="0">
                <a:solidFill>
                  <a:srgbClr val="0000FF"/>
                </a:solidFill>
              </a:rPr>
              <a:t>100 -50</a:t>
            </a:r>
          </a:p>
          <a:p>
            <a:endParaRPr lang="en-US" sz="2400" b="1" dirty="0">
              <a:solidFill>
                <a:srgbClr val="0000FF"/>
              </a:solidFill>
            </a:endParaRPr>
          </a:p>
          <a:p>
            <a:r>
              <a:rPr lang="en-US" sz="2400" b="1" dirty="0" smtClean="0">
                <a:solidFill>
                  <a:srgbClr val="0000FF"/>
                </a:solidFill>
              </a:rPr>
              <a:t> = 50 left</a:t>
            </a:r>
            <a:endParaRPr lang="en-US" sz="2400" b="1" dirty="0">
              <a:solidFill>
                <a:srgbClr val="0000FF"/>
              </a:solidFill>
            </a:endParaRPr>
          </a:p>
        </p:txBody>
      </p:sp>
      <p:sp>
        <p:nvSpPr>
          <p:cNvPr id="13" name="TextBox 12"/>
          <p:cNvSpPr txBox="1"/>
          <p:nvPr/>
        </p:nvSpPr>
        <p:spPr>
          <a:xfrm>
            <a:off x="7620000" y="381000"/>
            <a:ext cx="1219200" cy="461665"/>
          </a:xfrm>
          <a:prstGeom prst="rect">
            <a:avLst/>
          </a:prstGeom>
          <a:noFill/>
        </p:spPr>
        <p:txBody>
          <a:bodyPr wrap="square" rtlCol="0">
            <a:spAutoFit/>
          </a:bodyPr>
          <a:lstStyle/>
          <a:p>
            <a:r>
              <a:rPr lang="en-US" sz="2400" b="1" dirty="0" smtClean="0">
                <a:solidFill>
                  <a:srgbClr val="0000FF"/>
                </a:solidFill>
              </a:rPr>
              <a:t>50</a:t>
            </a:r>
            <a:endParaRPr lang="en-US" sz="2400" b="1" dirty="0">
              <a:solidFill>
                <a:srgbClr val="0000FF"/>
              </a:solidFill>
            </a:endParaRPr>
          </a:p>
        </p:txBody>
      </p:sp>
      <p:sp>
        <p:nvSpPr>
          <p:cNvPr id="15" name="Title 1"/>
          <p:cNvSpPr txBox="1">
            <a:spLocks/>
          </p:cNvSpPr>
          <p:nvPr/>
        </p:nvSpPr>
        <p:spPr>
          <a:xfrm>
            <a:off x="4953000" y="2590800"/>
            <a:ext cx="1905000"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1" dirty="0" smtClean="0"/>
              <a:t>eating</a:t>
            </a:r>
            <a:endParaRPr lang="en-US" sz="3200" b="1" dirty="0"/>
          </a:p>
        </p:txBody>
      </p:sp>
    </p:spTree>
    <p:extLst>
      <p:ext uri="{BB962C8B-B14F-4D97-AF65-F5344CB8AC3E}">
        <p14:creationId xmlns:p14="http://schemas.microsoft.com/office/powerpoint/2010/main" val="296837551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0087 -1.38825E-6 C -0.00173 -0.05136 -0.00399 -0.1025 -0.00364 -0.18949 C -0.0033 -0.27626 0.00278 -0.46622 0.00417 -0.52152 " pathEditMode="relative" rAng="0" ptsTypes="aaA">
                                      <p:cBhvr>
                                        <p:cTn id="6" dur="2000" fill="hold"/>
                                        <p:tgtEl>
                                          <p:spTgt spid="6"/>
                                        </p:tgtEl>
                                        <p:attrNameLst>
                                          <p:attrName>ppt_x</p:attrName>
                                          <p:attrName>ppt_y</p:attrName>
                                        </p:attrNameLst>
                                      </p:cBhvr>
                                      <p:rCtr x="-87" y="-26076"/>
                                    </p:animMotion>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Slide0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3495676" y="1209675"/>
            <a:ext cx="6857999" cy="4438650"/>
          </a:xfrm>
          <a:prstGeom prst="rect">
            <a:avLst/>
          </a:prstGeom>
        </p:spPr>
      </p:pic>
      <p:sp>
        <p:nvSpPr>
          <p:cNvPr id="5" name="TextBox 4"/>
          <p:cNvSpPr txBox="1"/>
          <p:nvPr/>
        </p:nvSpPr>
        <p:spPr>
          <a:xfrm>
            <a:off x="304800" y="304800"/>
            <a:ext cx="4343400" cy="2308324"/>
          </a:xfrm>
          <a:prstGeom prst="rect">
            <a:avLst/>
          </a:prstGeom>
          <a:noFill/>
        </p:spPr>
        <p:txBody>
          <a:bodyPr wrap="square" rtlCol="0">
            <a:spAutoFit/>
          </a:bodyPr>
          <a:lstStyle/>
          <a:p>
            <a:r>
              <a:rPr lang="en-US" sz="3600" dirty="0" smtClean="0"/>
              <a:t>Plant photosynthesis occurred, so there are 500 carbon atoms are in the producer pool.</a:t>
            </a:r>
            <a:endParaRPr lang="en-US" sz="3600" dirty="0"/>
          </a:p>
        </p:txBody>
      </p:sp>
      <p:pic>
        <p:nvPicPr>
          <p:cNvPr id="7" name="Picture 6"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7239000" y="5181600"/>
            <a:ext cx="842982" cy="859849"/>
          </a:xfrm>
          <a:prstGeom prst="rect">
            <a:avLst/>
          </a:prstGeom>
          <a:ln>
            <a:solidFill>
              <a:srgbClr val="000000"/>
            </a:solidFill>
          </a:ln>
        </p:spPr>
      </p:pic>
      <p:sp>
        <p:nvSpPr>
          <p:cNvPr id="8" name="TextBox 7"/>
          <p:cNvSpPr txBox="1"/>
          <p:nvPr/>
        </p:nvSpPr>
        <p:spPr>
          <a:xfrm>
            <a:off x="8534400" y="5105400"/>
            <a:ext cx="533400" cy="369332"/>
          </a:xfrm>
          <a:prstGeom prst="rect">
            <a:avLst/>
          </a:prstGeom>
          <a:noFill/>
        </p:spPr>
        <p:txBody>
          <a:bodyPr wrap="square" rtlCol="0">
            <a:spAutoFit/>
          </a:bodyPr>
          <a:lstStyle/>
          <a:p>
            <a:r>
              <a:rPr lang="en-US" dirty="0" smtClean="0">
                <a:solidFill>
                  <a:srgbClr val="0000FF"/>
                </a:solidFill>
              </a:rPr>
              <a:t>500</a:t>
            </a:r>
            <a:endParaRPr lang="en-US" dirty="0">
              <a:solidFill>
                <a:srgbClr val="0000FF"/>
              </a:solidFill>
            </a:endParaRPr>
          </a:p>
        </p:txBody>
      </p:sp>
      <p:pic>
        <p:nvPicPr>
          <p:cNvPr id="9" name="Picture 8"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7391400" y="5029200"/>
            <a:ext cx="842982" cy="859849"/>
          </a:xfrm>
          <a:prstGeom prst="rect">
            <a:avLst/>
          </a:prstGeom>
          <a:ln>
            <a:solidFill>
              <a:srgbClr val="000000"/>
            </a:solidFill>
          </a:ln>
        </p:spPr>
      </p:pic>
      <p:pic>
        <p:nvPicPr>
          <p:cNvPr id="10" name="Picture 9"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7467600" y="5105400"/>
            <a:ext cx="842982" cy="859849"/>
          </a:xfrm>
          <a:prstGeom prst="rect">
            <a:avLst/>
          </a:prstGeom>
          <a:ln>
            <a:solidFill>
              <a:srgbClr val="000000"/>
            </a:solidFill>
          </a:ln>
        </p:spPr>
      </p:pic>
      <p:pic>
        <p:nvPicPr>
          <p:cNvPr id="11" name="Picture 10"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7696200" y="5181600"/>
            <a:ext cx="842982" cy="859849"/>
          </a:xfrm>
          <a:prstGeom prst="rect">
            <a:avLst/>
          </a:prstGeom>
          <a:ln>
            <a:solidFill>
              <a:srgbClr val="000000"/>
            </a:solidFill>
          </a:ln>
        </p:spPr>
      </p:pic>
      <p:pic>
        <p:nvPicPr>
          <p:cNvPr id="12" name="Picture 11"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7315200" y="5257800"/>
            <a:ext cx="842982" cy="859849"/>
          </a:xfrm>
          <a:prstGeom prst="rect">
            <a:avLst/>
          </a:prstGeom>
          <a:ln>
            <a:solidFill>
              <a:srgbClr val="000000"/>
            </a:solidFill>
          </a:ln>
        </p:spPr>
      </p:pic>
    </p:spTree>
    <p:extLst>
      <p:ext uri="{BB962C8B-B14F-4D97-AF65-F5344CB8AC3E}">
        <p14:creationId xmlns:p14="http://schemas.microsoft.com/office/powerpoint/2010/main" val="371078242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descr="Slide0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3495676" y="1209675"/>
            <a:ext cx="6857999" cy="4438650"/>
          </a:xfrm>
          <a:prstGeom prst="rect">
            <a:avLst/>
          </a:prstGeom>
        </p:spPr>
      </p:pic>
      <p:sp>
        <p:nvSpPr>
          <p:cNvPr id="5" name="TextBox 4"/>
          <p:cNvSpPr txBox="1"/>
          <p:nvPr/>
        </p:nvSpPr>
        <p:spPr>
          <a:xfrm>
            <a:off x="304800" y="304800"/>
            <a:ext cx="4343400" cy="3970318"/>
          </a:xfrm>
          <a:prstGeom prst="rect">
            <a:avLst/>
          </a:prstGeom>
          <a:noFill/>
        </p:spPr>
        <p:txBody>
          <a:bodyPr wrap="square" rtlCol="0">
            <a:spAutoFit/>
          </a:bodyPr>
          <a:lstStyle/>
          <a:p>
            <a:r>
              <a:rPr lang="en-US" sz="3600" dirty="0" smtClean="0"/>
              <a:t>Plant cellular respiration occurs.</a:t>
            </a:r>
          </a:p>
          <a:p>
            <a:endParaRPr lang="en-US" sz="3600" dirty="0"/>
          </a:p>
          <a:p>
            <a:r>
              <a:rPr lang="en-US" sz="3600" dirty="0" smtClean="0"/>
              <a:t>200 carbon atoms move from the producers to the atmosphere.</a:t>
            </a:r>
          </a:p>
        </p:txBody>
      </p:sp>
      <p:pic>
        <p:nvPicPr>
          <p:cNvPr id="7" name="Picture 6"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7239000" y="5181600"/>
            <a:ext cx="842982" cy="859849"/>
          </a:xfrm>
          <a:prstGeom prst="rect">
            <a:avLst/>
          </a:prstGeom>
          <a:ln>
            <a:solidFill>
              <a:srgbClr val="000000"/>
            </a:solidFill>
          </a:ln>
        </p:spPr>
      </p:pic>
      <p:sp>
        <p:nvSpPr>
          <p:cNvPr id="8" name="TextBox 7"/>
          <p:cNvSpPr txBox="1"/>
          <p:nvPr/>
        </p:nvSpPr>
        <p:spPr>
          <a:xfrm>
            <a:off x="8534400" y="5105400"/>
            <a:ext cx="533400" cy="369332"/>
          </a:xfrm>
          <a:prstGeom prst="rect">
            <a:avLst/>
          </a:prstGeom>
          <a:noFill/>
        </p:spPr>
        <p:txBody>
          <a:bodyPr wrap="square" rtlCol="0">
            <a:spAutoFit/>
          </a:bodyPr>
          <a:lstStyle/>
          <a:p>
            <a:r>
              <a:rPr lang="en-US" dirty="0" smtClean="0">
                <a:solidFill>
                  <a:srgbClr val="0000FF"/>
                </a:solidFill>
              </a:rPr>
              <a:t>500</a:t>
            </a:r>
            <a:endParaRPr lang="en-US" dirty="0">
              <a:solidFill>
                <a:srgbClr val="0000FF"/>
              </a:solidFill>
            </a:endParaRPr>
          </a:p>
        </p:txBody>
      </p:sp>
      <p:pic>
        <p:nvPicPr>
          <p:cNvPr id="9" name="Picture 8"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7391400" y="5029200"/>
            <a:ext cx="842982" cy="859849"/>
          </a:xfrm>
          <a:prstGeom prst="rect">
            <a:avLst/>
          </a:prstGeom>
          <a:ln>
            <a:solidFill>
              <a:srgbClr val="000000"/>
            </a:solidFill>
          </a:ln>
        </p:spPr>
      </p:pic>
      <p:pic>
        <p:nvPicPr>
          <p:cNvPr id="10" name="Picture 9"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7467600" y="5105400"/>
            <a:ext cx="842982" cy="859849"/>
          </a:xfrm>
          <a:prstGeom prst="rect">
            <a:avLst/>
          </a:prstGeom>
          <a:ln>
            <a:solidFill>
              <a:srgbClr val="000000"/>
            </a:solidFill>
          </a:ln>
        </p:spPr>
      </p:pic>
      <p:pic>
        <p:nvPicPr>
          <p:cNvPr id="11" name="Picture 10"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7696200" y="5181600"/>
            <a:ext cx="842982" cy="859849"/>
          </a:xfrm>
          <a:prstGeom prst="rect">
            <a:avLst/>
          </a:prstGeom>
          <a:ln>
            <a:solidFill>
              <a:srgbClr val="000000"/>
            </a:solidFill>
          </a:ln>
        </p:spPr>
      </p:pic>
      <p:pic>
        <p:nvPicPr>
          <p:cNvPr id="12" name="Picture 11"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7315200" y="5257800"/>
            <a:ext cx="842982" cy="859849"/>
          </a:xfrm>
          <a:prstGeom prst="rect">
            <a:avLst/>
          </a:prstGeom>
          <a:ln>
            <a:solidFill>
              <a:srgbClr val="000000"/>
            </a:solidFill>
          </a:ln>
        </p:spPr>
      </p:pic>
      <p:sp>
        <p:nvSpPr>
          <p:cNvPr id="14" name="TextBox 13"/>
          <p:cNvSpPr txBox="1"/>
          <p:nvPr/>
        </p:nvSpPr>
        <p:spPr>
          <a:xfrm>
            <a:off x="5791200" y="3669268"/>
            <a:ext cx="533400" cy="369332"/>
          </a:xfrm>
          <a:prstGeom prst="rect">
            <a:avLst/>
          </a:prstGeom>
          <a:noFill/>
        </p:spPr>
        <p:txBody>
          <a:bodyPr wrap="square" rtlCol="0">
            <a:spAutoFit/>
          </a:bodyPr>
          <a:lstStyle/>
          <a:p>
            <a:r>
              <a:rPr lang="en-US" u="sng" dirty="0">
                <a:solidFill>
                  <a:srgbClr val="FF6600"/>
                </a:solidFill>
              </a:rPr>
              <a:t>2</a:t>
            </a:r>
            <a:r>
              <a:rPr lang="en-US" u="sng" dirty="0" smtClean="0">
                <a:solidFill>
                  <a:srgbClr val="FF6600"/>
                </a:solidFill>
              </a:rPr>
              <a:t>00</a:t>
            </a:r>
            <a:endParaRPr lang="en-US" u="sng" dirty="0">
              <a:solidFill>
                <a:srgbClr val="FF6600"/>
              </a:solidFill>
            </a:endParaRPr>
          </a:p>
        </p:txBody>
      </p:sp>
      <p:sp>
        <p:nvSpPr>
          <p:cNvPr id="15" name="TextBox 14"/>
          <p:cNvSpPr txBox="1"/>
          <p:nvPr/>
        </p:nvSpPr>
        <p:spPr>
          <a:xfrm>
            <a:off x="4419600" y="1676400"/>
            <a:ext cx="533400" cy="369332"/>
          </a:xfrm>
          <a:prstGeom prst="rect">
            <a:avLst/>
          </a:prstGeom>
          <a:noFill/>
        </p:spPr>
        <p:txBody>
          <a:bodyPr wrap="square" rtlCol="0">
            <a:spAutoFit/>
          </a:bodyPr>
          <a:lstStyle/>
          <a:p>
            <a:r>
              <a:rPr lang="en-US" dirty="0">
                <a:solidFill>
                  <a:srgbClr val="0000FF"/>
                </a:solidFill>
              </a:rPr>
              <a:t>2</a:t>
            </a:r>
            <a:r>
              <a:rPr lang="en-US" dirty="0" smtClean="0">
                <a:solidFill>
                  <a:srgbClr val="0000FF"/>
                </a:solidFill>
              </a:rPr>
              <a:t>00</a:t>
            </a:r>
            <a:endParaRPr lang="en-US" dirty="0">
              <a:solidFill>
                <a:srgbClr val="0000FF"/>
              </a:solidFill>
            </a:endParaRPr>
          </a:p>
        </p:txBody>
      </p:sp>
      <p:sp>
        <p:nvSpPr>
          <p:cNvPr id="16" name="TextBox 15"/>
          <p:cNvSpPr txBox="1"/>
          <p:nvPr/>
        </p:nvSpPr>
        <p:spPr>
          <a:xfrm>
            <a:off x="8534400" y="5334000"/>
            <a:ext cx="609600" cy="369332"/>
          </a:xfrm>
          <a:prstGeom prst="rect">
            <a:avLst/>
          </a:prstGeom>
          <a:noFill/>
        </p:spPr>
        <p:txBody>
          <a:bodyPr wrap="square" rtlCol="0">
            <a:spAutoFit/>
          </a:bodyPr>
          <a:lstStyle/>
          <a:p>
            <a:r>
              <a:rPr lang="en-US" dirty="0" smtClean="0">
                <a:solidFill>
                  <a:srgbClr val="0000FF"/>
                </a:solidFill>
              </a:rPr>
              <a:t>-200</a:t>
            </a:r>
            <a:endParaRPr lang="en-US" dirty="0">
              <a:solidFill>
                <a:srgbClr val="0000FF"/>
              </a:solidFill>
            </a:endParaRPr>
          </a:p>
        </p:txBody>
      </p:sp>
      <p:sp>
        <p:nvSpPr>
          <p:cNvPr id="2" name="TextBox 1"/>
          <p:cNvSpPr txBox="1"/>
          <p:nvPr/>
        </p:nvSpPr>
        <p:spPr>
          <a:xfrm>
            <a:off x="548640" y="4846320"/>
            <a:ext cx="3581400" cy="646331"/>
          </a:xfrm>
          <a:prstGeom prst="rect">
            <a:avLst/>
          </a:prstGeom>
          <a:noFill/>
        </p:spPr>
        <p:txBody>
          <a:bodyPr wrap="square" rtlCol="0">
            <a:spAutoFit/>
          </a:bodyPr>
          <a:lstStyle/>
          <a:p>
            <a:r>
              <a:rPr lang="en-US" b="1" dirty="0" smtClean="0">
                <a:solidFill>
                  <a:srgbClr val="FF6600"/>
                </a:solidFill>
              </a:rPr>
              <a:t>Write down the number of carbon atoms that moved.</a:t>
            </a:r>
            <a:endParaRPr lang="en-US" b="1" dirty="0">
              <a:solidFill>
                <a:srgbClr val="FF6600"/>
              </a:solidFill>
            </a:endParaRPr>
          </a:p>
        </p:txBody>
      </p:sp>
      <p:sp>
        <p:nvSpPr>
          <p:cNvPr id="17" name="TextBox 16"/>
          <p:cNvSpPr txBox="1"/>
          <p:nvPr/>
        </p:nvSpPr>
        <p:spPr>
          <a:xfrm>
            <a:off x="548640" y="5486400"/>
            <a:ext cx="3505200" cy="646331"/>
          </a:xfrm>
          <a:prstGeom prst="rect">
            <a:avLst/>
          </a:prstGeom>
          <a:noFill/>
        </p:spPr>
        <p:txBody>
          <a:bodyPr wrap="square" rtlCol="0">
            <a:spAutoFit/>
          </a:bodyPr>
          <a:lstStyle/>
          <a:p>
            <a:r>
              <a:rPr lang="en-US" b="1" dirty="0" smtClean="0">
                <a:solidFill>
                  <a:srgbClr val="0000FF"/>
                </a:solidFill>
              </a:rPr>
              <a:t>Keep track of the number of carbon atoms that stayed.</a:t>
            </a:r>
            <a:endParaRPr lang="en-US" b="1" dirty="0">
              <a:solidFill>
                <a:srgbClr val="0000FF"/>
              </a:solidFill>
            </a:endParaRPr>
          </a:p>
        </p:txBody>
      </p:sp>
    </p:spTree>
    <p:extLst>
      <p:ext uri="{BB962C8B-B14F-4D97-AF65-F5344CB8AC3E}">
        <p14:creationId xmlns:p14="http://schemas.microsoft.com/office/powerpoint/2010/main" val="131104416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3.85551E-7 6.56938E-6 C 3.85551E-7 6.56938E-6 -0.1174 -0.24831 -0.2348 -0.49663 " pathEditMode="relative" ptsTypes="aA">
                                      <p:cBhvr>
                                        <p:cTn id="6" dur="2000" fill="hold"/>
                                        <p:tgtEl>
                                          <p:spTgt spid="12"/>
                                        </p:tgtEl>
                                        <p:attrNameLst>
                                          <p:attrName>ppt_x</p:attrName>
                                          <p:attrName>ppt_y</p:attrName>
                                        </p:attrNameLst>
                                      </p:cBhvr>
                                    </p:animMotion>
                                  </p:childTnLst>
                                </p:cTn>
                              </p:par>
                              <p:par>
                                <p:cTn id="7" presetID="0" presetClass="path" presetSubtype="0" accel="50000" decel="50000" fill="hold" nodeType="withEffect">
                                  <p:stCondLst>
                                    <p:cond delay="500"/>
                                  </p:stCondLst>
                                  <p:childTnLst>
                                    <p:animMotion origin="layout" path="M 3.38659E-6 -1.93421E-6 C 3.38659E-6 -1.93421E-6 -0.12765 -0.24439 -0.25512 -0.48877 " pathEditMode="relative" ptsTypes="aA">
                                      <p:cBhvr>
                                        <p:cTn id="8" dur="2000" fill="hold"/>
                                        <p:tgtEl>
                                          <p:spTgt spid="11"/>
                                        </p:tgtEl>
                                        <p:attrNameLst>
                                          <p:attrName>ppt_x</p:attrName>
                                          <p:attrName>ppt_y</p:attrName>
                                        </p:attrNameLst>
                                      </p:cBhvr>
                                    </p:animMotion>
                                  </p:childTnLst>
                                </p:cTn>
                              </p:par>
                              <p:par>
                                <p:cTn id="9" presetID="1" presetClass="entr" presetSubtype="0" fill="hold" grpId="0" nodeType="withEffect">
                                  <p:stCondLst>
                                    <p:cond delay="300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500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2"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descr="Slide0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3495676" y="1209675"/>
            <a:ext cx="6857999" cy="4438650"/>
          </a:xfrm>
          <a:prstGeom prst="rect">
            <a:avLst/>
          </a:prstGeom>
        </p:spPr>
      </p:pic>
      <p:sp>
        <p:nvSpPr>
          <p:cNvPr id="5" name="TextBox 4"/>
          <p:cNvSpPr txBox="1"/>
          <p:nvPr/>
        </p:nvSpPr>
        <p:spPr>
          <a:xfrm>
            <a:off x="304800" y="304800"/>
            <a:ext cx="4343400" cy="2862322"/>
          </a:xfrm>
          <a:prstGeom prst="rect">
            <a:avLst/>
          </a:prstGeom>
          <a:noFill/>
        </p:spPr>
        <p:txBody>
          <a:bodyPr wrap="square" rtlCol="0">
            <a:spAutoFit/>
          </a:bodyPr>
          <a:lstStyle/>
          <a:p>
            <a:r>
              <a:rPr lang="en-US" sz="3600" dirty="0" smtClean="0"/>
              <a:t>Some plants die.</a:t>
            </a:r>
          </a:p>
          <a:p>
            <a:endParaRPr lang="en-US" sz="3600" dirty="0"/>
          </a:p>
          <a:p>
            <a:r>
              <a:rPr lang="en-US" sz="3600" dirty="0"/>
              <a:t>1</a:t>
            </a:r>
            <a:r>
              <a:rPr lang="en-US" sz="3600" dirty="0" smtClean="0"/>
              <a:t>00 carbon atoms move from the producers to the soil.</a:t>
            </a:r>
          </a:p>
        </p:txBody>
      </p:sp>
      <p:pic>
        <p:nvPicPr>
          <p:cNvPr id="7" name="Picture 6"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7239000" y="5181600"/>
            <a:ext cx="842982" cy="859849"/>
          </a:xfrm>
          <a:prstGeom prst="rect">
            <a:avLst/>
          </a:prstGeom>
          <a:ln>
            <a:solidFill>
              <a:srgbClr val="000000"/>
            </a:solidFill>
          </a:ln>
        </p:spPr>
      </p:pic>
      <p:sp>
        <p:nvSpPr>
          <p:cNvPr id="8" name="TextBox 7"/>
          <p:cNvSpPr txBox="1"/>
          <p:nvPr/>
        </p:nvSpPr>
        <p:spPr>
          <a:xfrm>
            <a:off x="8534400" y="5105400"/>
            <a:ext cx="533400" cy="369332"/>
          </a:xfrm>
          <a:prstGeom prst="rect">
            <a:avLst/>
          </a:prstGeom>
          <a:noFill/>
        </p:spPr>
        <p:txBody>
          <a:bodyPr wrap="square" rtlCol="0">
            <a:spAutoFit/>
          </a:bodyPr>
          <a:lstStyle/>
          <a:p>
            <a:r>
              <a:rPr lang="en-US" dirty="0" smtClean="0">
                <a:solidFill>
                  <a:srgbClr val="0000FF"/>
                </a:solidFill>
              </a:rPr>
              <a:t>500</a:t>
            </a:r>
            <a:endParaRPr lang="en-US" dirty="0">
              <a:solidFill>
                <a:srgbClr val="0000FF"/>
              </a:solidFill>
            </a:endParaRPr>
          </a:p>
        </p:txBody>
      </p:sp>
      <p:pic>
        <p:nvPicPr>
          <p:cNvPr id="10" name="Picture 9"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7467600" y="5105400"/>
            <a:ext cx="842982" cy="859849"/>
          </a:xfrm>
          <a:prstGeom prst="rect">
            <a:avLst/>
          </a:prstGeom>
          <a:ln>
            <a:solidFill>
              <a:srgbClr val="000000"/>
            </a:solidFill>
          </a:ln>
        </p:spPr>
      </p:pic>
      <p:sp>
        <p:nvSpPr>
          <p:cNvPr id="14" name="TextBox 13"/>
          <p:cNvSpPr txBox="1"/>
          <p:nvPr/>
        </p:nvSpPr>
        <p:spPr>
          <a:xfrm>
            <a:off x="5791200" y="3669268"/>
            <a:ext cx="533400" cy="369332"/>
          </a:xfrm>
          <a:prstGeom prst="rect">
            <a:avLst/>
          </a:prstGeom>
          <a:noFill/>
        </p:spPr>
        <p:txBody>
          <a:bodyPr wrap="square" rtlCol="0">
            <a:spAutoFit/>
          </a:bodyPr>
          <a:lstStyle/>
          <a:p>
            <a:r>
              <a:rPr lang="en-US" u="sng" dirty="0">
                <a:solidFill>
                  <a:srgbClr val="FF6600"/>
                </a:solidFill>
              </a:rPr>
              <a:t>2</a:t>
            </a:r>
            <a:r>
              <a:rPr lang="en-US" u="sng" dirty="0" smtClean="0">
                <a:solidFill>
                  <a:srgbClr val="FF6600"/>
                </a:solidFill>
              </a:rPr>
              <a:t>00</a:t>
            </a:r>
            <a:endParaRPr lang="en-US" u="sng" dirty="0">
              <a:solidFill>
                <a:srgbClr val="FF6600"/>
              </a:solidFill>
            </a:endParaRPr>
          </a:p>
        </p:txBody>
      </p:sp>
      <p:sp>
        <p:nvSpPr>
          <p:cNvPr id="15" name="TextBox 14"/>
          <p:cNvSpPr txBox="1"/>
          <p:nvPr/>
        </p:nvSpPr>
        <p:spPr>
          <a:xfrm>
            <a:off x="4419600" y="1676400"/>
            <a:ext cx="533400" cy="369332"/>
          </a:xfrm>
          <a:prstGeom prst="rect">
            <a:avLst/>
          </a:prstGeom>
          <a:noFill/>
        </p:spPr>
        <p:txBody>
          <a:bodyPr wrap="square" rtlCol="0">
            <a:spAutoFit/>
          </a:bodyPr>
          <a:lstStyle/>
          <a:p>
            <a:r>
              <a:rPr lang="en-US" dirty="0">
                <a:solidFill>
                  <a:srgbClr val="0000FF"/>
                </a:solidFill>
              </a:rPr>
              <a:t>2</a:t>
            </a:r>
            <a:r>
              <a:rPr lang="en-US" dirty="0" smtClean="0">
                <a:solidFill>
                  <a:srgbClr val="0000FF"/>
                </a:solidFill>
              </a:rPr>
              <a:t>00</a:t>
            </a:r>
            <a:endParaRPr lang="en-US" dirty="0">
              <a:solidFill>
                <a:srgbClr val="0000FF"/>
              </a:solidFill>
            </a:endParaRPr>
          </a:p>
        </p:txBody>
      </p:sp>
      <p:sp>
        <p:nvSpPr>
          <p:cNvPr id="16" name="TextBox 15"/>
          <p:cNvSpPr txBox="1"/>
          <p:nvPr/>
        </p:nvSpPr>
        <p:spPr>
          <a:xfrm>
            <a:off x="8534400" y="5334000"/>
            <a:ext cx="609600" cy="369332"/>
          </a:xfrm>
          <a:prstGeom prst="rect">
            <a:avLst/>
          </a:prstGeom>
          <a:noFill/>
        </p:spPr>
        <p:txBody>
          <a:bodyPr wrap="square" rtlCol="0">
            <a:spAutoFit/>
          </a:bodyPr>
          <a:lstStyle/>
          <a:p>
            <a:r>
              <a:rPr lang="en-US" dirty="0" smtClean="0">
                <a:solidFill>
                  <a:srgbClr val="0000FF"/>
                </a:solidFill>
              </a:rPr>
              <a:t>-200</a:t>
            </a:r>
            <a:endParaRPr lang="en-US" dirty="0">
              <a:solidFill>
                <a:srgbClr val="0000FF"/>
              </a:solidFill>
            </a:endParaRPr>
          </a:p>
        </p:txBody>
      </p:sp>
      <p:sp>
        <p:nvSpPr>
          <p:cNvPr id="2" name="TextBox 1"/>
          <p:cNvSpPr txBox="1"/>
          <p:nvPr/>
        </p:nvSpPr>
        <p:spPr>
          <a:xfrm>
            <a:off x="548640" y="4846320"/>
            <a:ext cx="3581400" cy="646331"/>
          </a:xfrm>
          <a:prstGeom prst="rect">
            <a:avLst/>
          </a:prstGeom>
          <a:noFill/>
        </p:spPr>
        <p:txBody>
          <a:bodyPr wrap="square" rtlCol="0">
            <a:spAutoFit/>
          </a:bodyPr>
          <a:lstStyle/>
          <a:p>
            <a:r>
              <a:rPr lang="en-US" b="1" dirty="0" smtClean="0">
                <a:solidFill>
                  <a:srgbClr val="FF6600"/>
                </a:solidFill>
              </a:rPr>
              <a:t>Write down the number of carbon atoms that moved.</a:t>
            </a:r>
            <a:endParaRPr lang="en-US" b="1" dirty="0">
              <a:solidFill>
                <a:srgbClr val="FF6600"/>
              </a:solidFill>
            </a:endParaRPr>
          </a:p>
        </p:txBody>
      </p:sp>
      <p:sp>
        <p:nvSpPr>
          <p:cNvPr id="17" name="TextBox 16"/>
          <p:cNvSpPr txBox="1"/>
          <p:nvPr/>
        </p:nvSpPr>
        <p:spPr>
          <a:xfrm>
            <a:off x="548640" y="5486400"/>
            <a:ext cx="3505200" cy="646331"/>
          </a:xfrm>
          <a:prstGeom prst="rect">
            <a:avLst/>
          </a:prstGeom>
          <a:noFill/>
        </p:spPr>
        <p:txBody>
          <a:bodyPr wrap="square" rtlCol="0">
            <a:spAutoFit/>
          </a:bodyPr>
          <a:lstStyle/>
          <a:p>
            <a:r>
              <a:rPr lang="en-US" b="1" dirty="0" smtClean="0">
                <a:solidFill>
                  <a:srgbClr val="0000FF"/>
                </a:solidFill>
              </a:rPr>
              <a:t>Keep track of the number of carbon atoms that stayed.</a:t>
            </a:r>
            <a:endParaRPr lang="en-US" b="1" dirty="0">
              <a:solidFill>
                <a:srgbClr val="0000FF"/>
              </a:solidFill>
            </a:endParaRPr>
          </a:p>
        </p:txBody>
      </p:sp>
      <p:pic>
        <p:nvPicPr>
          <p:cNvPr id="18" name="Picture 17"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5334000" y="1752600"/>
            <a:ext cx="842982" cy="859849"/>
          </a:xfrm>
          <a:prstGeom prst="rect">
            <a:avLst/>
          </a:prstGeom>
          <a:ln>
            <a:solidFill>
              <a:srgbClr val="000000"/>
            </a:solidFill>
          </a:ln>
        </p:spPr>
      </p:pic>
      <p:pic>
        <p:nvPicPr>
          <p:cNvPr id="19" name="Picture 18"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5257800" y="1828800"/>
            <a:ext cx="842982" cy="859849"/>
          </a:xfrm>
          <a:prstGeom prst="rect">
            <a:avLst/>
          </a:prstGeom>
          <a:ln>
            <a:solidFill>
              <a:srgbClr val="000000"/>
            </a:solidFill>
          </a:ln>
        </p:spPr>
      </p:pic>
      <p:pic>
        <p:nvPicPr>
          <p:cNvPr id="9" name="Picture 8" descr="C cards.tiff"/>
          <p:cNvPicPr>
            <a:picLocks noChangeAspect="1"/>
          </p:cNvPicPr>
          <p:nvPr/>
        </p:nvPicPr>
        <p:blipFill rotWithShape="1">
          <a:blip r:embed="rId3">
            <a:extLst>
              <a:ext uri="{28A0092B-C50C-407E-A947-70E740481C1C}">
                <a14:useLocalDpi xmlns:a14="http://schemas.microsoft.com/office/drawing/2010/main" val="0"/>
              </a:ext>
            </a:extLst>
          </a:blip>
          <a:srcRect l="4441" t="6929" r="6976" b="5891"/>
          <a:stretch/>
        </p:blipFill>
        <p:spPr>
          <a:xfrm>
            <a:off x="7391400" y="5029200"/>
            <a:ext cx="842982" cy="859849"/>
          </a:xfrm>
          <a:prstGeom prst="rect">
            <a:avLst/>
          </a:prstGeom>
          <a:ln>
            <a:solidFill>
              <a:srgbClr val="000000"/>
            </a:solidFill>
          </a:ln>
        </p:spPr>
      </p:pic>
      <p:sp>
        <p:nvSpPr>
          <p:cNvPr id="20" name="TextBox 19"/>
          <p:cNvSpPr txBox="1"/>
          <p:nvPr/>
        </p:nvSpPr>
        <p:spPr>
          <a:xfrm>
            <a:off x="6629400" y="5791200"/>
            <a:ext cx="533400" cy="369332"/>
          </a:xfrm>
          <a:prstGeom prst="rect">
            <a:avLst/>
          </a:prstGeom>
          <a:noFill/>
        </p:spPr>
        <p:txBody>
          <a:bodyPr wrap="square" rtlCol="0">
            <a:spAutoFit/>
          </a:bodyPr>
          <a:lstStyle/>
          <a:p>
            <a:r>
              <a:rPr lang="en-US" u="sng" dirty="0" smtClean="0">
                <a:solidFill>
                  <a:srgbClr val="FF6600"/>
                </a:solidFill>
              </a:rPr>
              <a:t>100</a:t>
            </a:r>
            <a:endParaRPr lang="en-US" u="sng" dirty="0">
              <a:solidFill>
                <a:srgbClr val="FF6600"/>
              </a:solidFill>
            </a:endParaRPr>
          </a:p>
        </p:txBody>
      </p:sp>
      <p:sp>
        <p:nvSpPr>
          <p:cNvPr id="21" name="TextBox 20"/>
          <p:cNvSpPr txBox="1"/>
          <p:nvPr/>
        </p:nvSpPr>
        <p:spPr>
          <a:xfrm>
            <a:off x="8534400" y="5562600"/>
            <a:ext cx="609600" cy="369332"/>
          </a:xfrm>
          <a:prstGeom prst="rect">
            <a:avLst/>
          </a:prstGeom>
          <a:noFill/>
        </p:spPr>
        <p:txBody>
          <a:bodyPr wrap="square" rtlCol="0">
            <a:spAutoFit/>
          </a:bodyPr>
          <a:lstStyle/>
          <a:p>
            <a:r>
              <a:rPr lang="en-US" dirty="0" smtClean="0">
                <a:solidFill>
                  <a:srgbClr val="0000FF"/>
                </a:solidFill>
              </a:rPr>
              <a:t>-100</a:t>
            </a:r>
            <a:endParaRPr lang="en-US" dirty="0">
              <a:solidFill>
                <a:srgbClr val="0000FF"/>
              </a:solidFill>
            </a:endParaRPr>
          </a:p>
        </p:txBody>
      </p:sp>
      <p:sp>
        <p:nvSpPr>
          <p:cNvPr id="22" name="TextBox 21"/>
          <p:cNvSpPr txBox="1"/>
          <p:nvPr/>
        </p:nvSpPr>
        <p:spPr>
          <a:xfrm>
            <a:off x="4648200" y="5105400"/>
            <a:ext cx="533400" cy="369332"/>
          </a:xfrm>
          <a:prstGeom prst="rect">
            <a:avLst/>
          </a:prstGeom>
          <a:noFill/>
        </p:spPr>
        <p:txBody>
          <a:bodyPr wrap="square" rtlCol="0">
            <a:spAutoFit/>
          </a:bodyPr>
          <a:lstStyle/>
          <a:p>
            <a:r>
              <a:rPr lang="en-US" dirty="0" smtClean="0">
                <a:solidFill>
                  <a:srgbClr val="0000FF"/>
                </a:solidFill>
              </a:rPr>
              <a:t>100</a:t>
            </a:r>
            <a:endParaRPr lang="en-US" dirty="0">
              <a:solidFill>
                <a:srgbClr val="0000FF"/>
              </a:solidFill>
            </a:endParaRPr>
          </a:p>
        </p:txBody>
      </p:sp>
    </p:spTree>
    <p:extLst>
      <p:ext uri="{BB962C8B-B14F-4D97-AF65-F5344CB8AC3E}">
        <p14:creationId xmlns:p14="http://schemas.microsoft.com/office/powerpoint/2010/main" val="169046304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7.3898E-6 7.45543E-7 C 7.3898E-6 7.45543E-7 -0.10569 0.00671 -0.21121 0.01343 " pathEditMode="relative" ptsTypes="aA">
                                      <p:cBhvr>
                                        <p:cTn id="6" dur="2000" fill="hold"/>
                                        <p:tgtEl>
                                          <p:spTgt spid="9"/>
                                        </p:tgtEl>
                                        <p:attrNameLst>
                                          <p:attrName>ppt_x</p:attrName>
                                          <p:attrName>ppt_y</p:attrName>
                                        </p:attrNameLst>
                                      </p:cBhvr>
                                    </p:animMotion>
                                  </p:childTnLst>
                                </p:cTn>
                              </p:par>
                              <p:par>
                                <p:cTn id="7" presetID="1" presetClass="entr" presetSubtype="0" fill="hold" grpId="0" nodeType="withEffect">
                                  <p:stCondLst>
                                    <p:cond delay="2000"/>
                                  </p:stCondLst>
                                  <p:childTnLst>
                                    <p:set>
                                      <p:cBhvr>
                                        <p:cTn id="8" dur="1" fill="hold">
                                          <p:stCondLst>
                                            <p:cond delay="0"/>
                                          </p:stCondLst>
                                        </p:cTn>
                                        <p:tgtEl>
                                          <p:spTgt spid="2"/>
                                        </p:tgtEl>
                                        <p:attrNameLst>
                                          <p:attrName>style.visibility</p:attrName>
                                        </p:attrNameLst>
                                      </p:cBhvr>
                                      <p:to>
                                        <p:strVal val="visible"/>
                                      </p:to>
                                    </p:set>
                                  </p:childTnLst>
                                </p:cTn>
                              </p:par>
                              <p:par>
                                <p:cTn id="9" presetID="1" presetClass="entr" presetSubtype="0" fill="hold" grpId="0" nodeType="withEffect">
                                  <p:stCondLst>
                                    <p:cond delay="200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p:bldP spid="20" grpId="0"/>
      <p:bldP spid="21" grpId="0"/>
      <p:bldP spid="2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11623</TotalTime>
  <Words>1376</Words>
  <Application>Microsoft Macintosh PowerPoint</Application>
  <PresentationFormat>On-screen Show (4:3)</PresentationFormat>
  <Paragraphs>430</Paragraphs>
  <Slides>24</Slides>
  <Notes>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Ecosystems: Lesson 4, Activity 1</vt:lpstr>
      <vt:lpstr>Why are carbon pools different sizes? </vt:lpstr>
      <vt:lpstr>PowerPoint Presentation</vt:lpstr>
      <vt:lpstr>PowerPoint Presentation</vt:lpstr>
      <vt:lpstr>For example:</vt:lpstr>
      <vt:lpstr>Also, write the process that occurred near each arrow.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zhanli</dc:creator>
  <cp:lastModifiedBy>Jenny Dauer</cp:lastModifiedBy>
  <cp:revision>309</cp:revision>
  <cp:lastPrinted>2012-08-05T18:30:52Z</cp:lastPrinted>
  <dcterms:created xsi:type="dcterms:W3CDTF">2011-09-07T14:12:14Z</dcterms:created>
  <dcterms:modified xsi:type="dcterms:W3CDTF">2012-12-20T17:42:41Z</dcterms:modified>
</cp:coreProperties>
</file>